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vml" ContentType="application/vnd.openxmlformats-officedocument.vmlDrawing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265" r:id="rId3"/>
    <p:sldId id="266" r:id="rId4"/>
    <p:sldId id="267" r:id="rId5"/>
    <p:sldId id="269" r:id="rId6"/>
    <p:sldId id="270" r:id="rId7"/>
    <p:sldId id="268" r:id="rId8"/>
    <p:sldId id="257" r:id="rId9"/>
    <p:sldId id="259" r:id="rId10"/>
    <p:sldId id="260" r:id="rId11"/>
    <p:sldId id="261" r:id="rId12"/>
    <p:sldId id="262" r:id="rId13"/>
    <p:sldId id="263" r:id="rId14"/>
    <p:sldId id="264" r:id="rId1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suario\Escritorio\MENSUAL%20LIMPIA%20DIC%202014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suario\Escritorio\MENSUAL%20LIMPIA%20DIC%202014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suario\Escritorio\MENSUAL%20LIMPIA%20DIC%202014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suario\Escritorio\MENSUAL%20LIMPIA%20DIC%202014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suario\Escritorio\MENSUAL%20LIMPIA%20DIC%202014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G:\MENSUAL%20LIMPIA%20DIC%202014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style val="26"/>
  <c:chart>
    <c:title>
      <c:tx>
        <c:rich>
          <a:bodyPr/>
          <a:lstStyle/>
          <a:p>
            <a:pPr>
              <a:defRPr/>
            </a:pPr>
            <a:r>
              <a:rPr lang="en-US"/>
              <a:t>TONELAJE SETASA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v>2013</c:v>
          </c:tx>
          <c:cat>
            <c:strRef>
              <c:f>Hoja1!$C$3:$C$14</c:f>
              <c:strCache>
                <c:ptCount val="12"/>
                <c:pt idx="0">
                  <c:v>ENE.</c:v>
                </c:pt>
                <c:pt idx="1">
                  <c:v>FEB.</c:v>
                </c:pt>
                <c:pt idx="2">
                  <c:v>MZO. </c:v>
                </c:pt>
                <c:pt idx="3">
                  <c:v>ABR. </c:v>
                </c:pt>
                <c:pt idx="4">
                  <c:v>MAY.</c:v>
                </c:pt>
                <c:pt idx="5">
                  <c:v>JUN.</c:v>
                </c:pt>
                <c:pt idx="6">
                  <c:v>JUL.</c:v>
                </c:pt>
                <c:pt idx="7">
                  <c:v>AGO.</c:v>
                </c:pt>
                <c:pt idx="8">
                  <c:v>SEP.</c:v>
                </c:pt>
                <c:pt idx="9">
                  <c:v>OCT.</c:v>
                </c:pt>
                <c:pt idx="10">
                  <c:v>NOV.</c:v>
                </c:pt>
                <c:pt idx="11">
                  <c:v>DIC.</c:v>
                </c:pt>
              </c:strCache>
            </c:strRef>
          </c:cat>
          <c:val>
            <c:numRef>
              <c:f>Hoja1!$D$3:$D$14</c:f>
              <c:numCache>
                <c:formatCode>#,##0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360</c:v>
                </c:pt>
                <c:pt idx="4">
                  <c:v>2876</c:v>
                </c:pt>
                <c:pt idx="5">
                  <c:v>4112</c:v>
                </c:pt>
                <c:pt idx="6">
                  <c:v>5049</c:v>
                </c:pt>
                <c:pt idx="7">
                  <c:v>5062</c:v>
                </c:pt>
                <c:pt idx="8">
                  <c:v>5460</c:v>
                </c:pt>
                <c:pt idx="9">
                  <c:v>6064</c:v>
                </c:pt>
                <c:pt idx="10">
                  <c:v>5696</c:v>
                </c:pt>
                <c:pt idx="11" formatCode="General">
                  <c:v>5052</c:v>
                </c:pt>
              </c:numCache>
            </c:numRef>
          </c:val>
        </c:ser>
        <c:ser>
          <c:idx val="1"/>
          <c:order val="1"/>
          <c:tx>
            <c:v>2014</c:v>
          </c:tx>
          <c:cat>
            <c:strRef>
              <c:f>Hoja1!$C$3:$C$14</c:f>
              <c:strCache>
                <c:ptCount val="12"/>
                <c:pt idx="0">
                  <c:v>ENE.</c:v>
                </c:pt>
                <c:pt idx="1">
                  <c:v>FEB.</c:v>
                </c:pt>
                <c:pt idx="2">
                  <c:v>MZO. </c:v>
                </c:pt>
                <c:pt idx="3">
                  <c:v>ABR. </c:v>
                </c:pt>
                <c:pt idx="4">
                  <c:v>MAY.</c:v>
                </c:pt>
                <c:pt idx="5">
                  <c:v>JUN.</c:v>
                </c:pt>
                <c:pt idx="6">
                  <c:v>JUL.</c:v>
                </c:pt>
                <c:pt idx="7">
                  <c:v>AGO.</c:v>
                </c:pt>
                <c:pt idx="8">
                  <c:v>SEP.</c:v>
                </c:pt>
                <c:pt idx="9">
                  <c:v>OCT.</c:v>
                </c:pt>
                <c:pt idx="10">
                  <c:v>NOV.</c:v>
                </c:pt>
                <c:pt idx="11">
                  <c:v>DIC.</c:v>
                </c:pt>
              </c:strCache>
            </c:strRef>
          </c:cat>
          <c:val>
            <c:numRef>
              <c:f>Hoja1!$E$3:$E$14</c:f>
              <c:numCache>
                <c:formatCode>#,##0</c:formatCode>
                <c:ptCount val="12"/>
                <c:pt idx="0">
                  <c:v>4960</c:v>
                </c:pt>
                <c:pt idx="1">
                  <c:v>4763</c:v>
                </c:pt>
                <c:pt idx="2">
                  <c:v>5219</c:v>
                </c:pt>
                <c:pt idx="3">
                  <c:v>5275</c:v>
                </c:pt>
                <c:pt idx="4">
                  <c:v>5247</c:v>
                </c:pt>
                <c:pt idx="5">
                  <c:v>5352</c:v>
                </c:pt>
                <c:pt idx="6">
                  <c:v>5920</c:v>
                </c:pt>
                <c:pt idx="7">
                  <c:v>6138</c:v>
                </c:pt>
                <c:pt idx="8">
                  <c:v>5028</c:v>
                </c:pt>
                <c:pt idx="9">
                  <c:v>5710</c:v>
                </c:pt>
                <c:pt idx="10">
                  <c:v>4900</c:v>
                </c:pt>
                <c:pt idx="11" formatCode="General">
                  <c:v>5901</c:v>
                </c:pt>
              </c:numCache>
            </c:numRef>
          </c:val>
        </c:ser>
        <c:dLbls>
          <c:showVal val="1"/>
        </c:dLbls>
        <c:overlap val="-25"/>
        <c:axId val="54537216"/>
        <c:axId val="54686464"/>
      </c:barChart>
      <c:catAx>
        <c:axId val="54537216"/>
        <c:scaling>
          <c:orientation val="minMax"/>
        </c:scaling>
        <c:axPos val="b"/>
        <c:numFmt formatCode="General" sourceLinked="1"/>
        <c:majorTickMark val="none"/>
        <c:tickLblPos val="nextTo"/>
        <c:crossAx val="54686464"/>
        <c:crosses val="autoZero"/>
        <c:auto val="1"/>
        <c:lblAlgn val="ctr"/>
        <c:lblOffset val="100"/>
      </c:catAx>
      <c:valAx>
        <c:axId val="54686464"/>
        <c:scaling>
          <c:orientation val="minMax"/>
        </c:scaling>
        <c:delete val="1"/>
        <c:axPos val="l"/>
        <c:numFmt formatCode="#,##0" sourceLinked="1"/>
        <c:majorTickMark val="none"/>
        <c:tickLblPos val="none"/>
        <c:crossAx val="54537216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1400" b="1"/>
          </a:pPr>
          <a:endParaRPr lang="es-MX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style val="26"/>
  <c:chart>
    <c:title>
      <c:tx>
        <c:rich>
          <a:bodyPr/>
          <a:lstStyle/>
          <a:p>
            <a:pPr>
              <a:defRPr/>
            </a:pPr>
            <a:r>
              <a:rPr lang="en-US"/>
              <a:t>TONELAJE MUNICIPIO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v>2013</c:v>
          </c:tx>
          <c:cat>
            <c:strRef>
              <c:f>Hoja1!$C$98:$C$109</c:f>
              <c:strCache>
                <c:ptCount val="12"/>
                <c:pt idx="0">
                  <c:v>ENE.</c:v>
                </c:pt>
                <c:pt idx="1">
                  <c:v>FEB.</c:v>
                </c:pt>
                <c:pt idx="2">
                  <c:v>MZO. </c:v>
                </c:pt>
                <c:pt idx="3">
                  <c:v>ABR. </c:v>
                </c:pt>
                <c:pt idx="4">
                  <c:v>MAY.</c:v>
                </c:pt>
                <c:pt idx="5">
                  <c:v>JUN.</c:v>
                </c:pt>
                <c:pt idx="6">
                  <c:v>JUL.</c:v>
                </c:pt>
                <c:pt idx="7">
                  <c:v>AGO.</c:v>
                </c:pt>
                <c:pt idx="8">
                  <c:v>SEP.</c:v>
                </c:pt>
                <c:pt idx="9">
                  <c:v>OCT.</c:v>
                </c:pt>
                <c:pt idx="10">
                  <c:v>NOV.</c:v>
                </c:pt>
                <c:pt idx="11">
                  <c:v>DIC.</c:v>
                </c:pt>
              </c:strCache>
            </c:strRef>
          </c:cat>
          <c:val>
            <c:numRef>
              <c:f>Hoja1!$D$98:$D$109</c:f>
              <c:numCache>
                <c:formatCode>#,##0</c:formatCode>
                <c:ptCount val="12"/>
                <c:pt idx="0">
                  <c:v>3529</c:v>
                </c:pt>
                <c:pt idx="1">
                  <c:v>3179</c:v>
                </c:pt>
                <c:pt idx="2">
                  <c:v>3952</c:v>
                </c:pt>
                <c:pt idx="3">
                  <c:v>3464</c:v>
                </c:pt>
                <c:pt idx="4">
                  <c:v>1721</c:v>
                </c:pt>
                <c:pt idx="5">
                  <c:v>385</c:v>
                </c:pt>
                <c:pt idx="6">
                  <c:v>340</c:v>
                </c:pt>
                <c:pt idx="7">
                  <c:v>352</c:v>
                </c:pt>
                <c:pt idx="8">
                  <c:v>387</c:v>
                </c:pt>
                <c:pt idx="9">
                  <c:v>372</c:v>
                </c:pt>
                <c:pt idx="10">
                  <c:v>361</c:v>
                </c:pt>
                <c:pt idx="11" formatCode="General">
                  <c:v>322</c:v>
                </c:pt>
              </c:numCache>
            </c:numRef>
          </c:val>
        </c:ser>
        <c:ser>
          <c:idx val="1"/>
          <c:order val="1"/>
          <c:tx>
            <c:v>2014</c:v>
          </c:tx>
          <c:cat>
            <c:strRef>
              <c:f>Hoja1!$C$98:$C$109</c:f>
              <c:strCache>
                <c:ptCount val="12"/>
                <c:pt idx="0">
                  <c:v>ENE.</c:v>
                </c:pt>
                <c:pt idx="1">
                  <c:v>FEB.</c:v>
                </c:pt>
                <c:pt idx="2">
                  <c:v>MZO. </c:v>
                </c:pt>
                <c:pt idx="3">
                  <c:v>ABR. </c:v>
                </c:pt>
                <c:pt idx="4">
                  <c:v>MAY.</c:v>
                </c:pt>
                <c:pt idx="5">
                  <c:v>JUN.</c:v>
                </c:pt>
                <c:pt idx="6">
                  <c:v>JUL.</c:v>
                </c:pt>
                <c:pt idx="7">
                  <c:v>AGO.</c:v>
                </c:pt>
                <c:pt idx="8">
                  <c:v>SEP.</c:v>
                </c:pt>
                <c:pt idx="9">
                  <c:v>OCT.</c:v>
                </c:pt>
                <c:pt idx="10">
                  <c:v>NOV.</c:v>
                </c:pt>
                <c:pt idx="11">
                  <c:v>DIC.</c:v>
                </c:pt>
              </c:strCache>
            </c:strRef>
          </c:cat>
          <c:val>
            <c:numRef>
              <c:f>Hoja1!$E$98:$E$109</c:f>
              <c:numCache>
                <c:formatCode>#,##0</c:formatCode>
                <c:ptCount val="12"/>
                <c:pt idx="0">
                  <c:v>320</c:v>
                </c:pt>
                <c:pt idx="1">
                  <c:v>310</c:v>
                </c:pt>
                <c:pt idx="2">
                  <c:v>320</c:v>
                </c:pt>
                <c:pt idx="3">
                  <c:v>300</c:v>
                </c:pt>
                <c:pt idx="4">
                  <c:v>290</c:v>
                </c:pt>
                <c:pt idx="5">
                  <c:v>300</c:v>
                </c:pt>
                <c:pt idx="6">
                  <c:v>330</c:v>
                </c:pt>
                <c:pt idx="7">
                  <c:v>345</c:v>
                </c:pt>
                <c:pt idx="8">
                  <c:v>300</c:v>
                </c:pt>
                <c:pt idx="9">
                  <c:v>312</c:v>
                </c:pt>
                <c:pt idx="10">
                  <c:v>340</c:v>
                </c:pt>
                <c:pt idx="11" formatCode="General">
                  <c:v>397</c:v>
                </c:pt>
              </c:numCache>
            </c:numRef>
          </c:val>
        </c:ser>
        <c:dLbls>
          <c:showVal val="1"/>
        </c:dLbls>
        <c:overlap val="-25"/>
        <c:axId val="54721152"/>
        <c:axId val="56897920"/>
      </c:barChart>
      <c:catAx>
        <c:axId val="54721152"/>
        <c:scaling>
          <c:orientation val="minMax"/>
        </c:scaling>
        <c:axPos val="b"/>
        <c:numFmt formatCode="General" sourceLinked="1"/>
        <c:majorTickMark val="none"/>
        <c:tickLblPos val="nextTo"/>
        <c:crossAx val="56897920"/>
        <c:crosses val="autoZero"/>
        <c:auto val="1"/>
        <c:lblAlgn val="ctr"/>
        <c:lblOffset val="100"/>
      </c:catAx>
      <c:valAx>
        <c:axId val="56897920"/>
        <c:scaling>
          <c:orientation val="minMax"/>
        </c:scaling>
        <c:delete val="1"/>
        <c:axPos val="l"/>
        <c:numFmt formatCode="#,##0" sourceLinked="1"/>
        <c:majorTickMark val="none"/>
        <c:tickLblPos val="none"/>
        <c:crossAx val="5472115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44655642000214907"/>
          <c:y val="0.1385107686369319"/>
          <c:w val="0.10688704783026048"/>
          <c:h val="6.2308492706747536E-2"/>
        </c:manualLayout>
      </c:layout>
      <c:txPr>
        <a:bodyPr/>
        <a:lstStyle/>
        <a:p>
          <a:pPr>
            <a:defRPr sz="1200"/>
          </a:pPr>
          <a:endParaRPr lang="es-MX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style val="4"/>
  <c:chart>
    <c:title>
      <c:tx>
        <c:rich>
          <a:bodyPr/>
          <a:lstStyle/>
          <a:p>
            <a:pPr>
              <a:defRPr/>
            </a:pPr>
            <a:r>
              <a:rPr lang="es-MX" dirty="0" err="1" smtClean="0"/>
              <a:t>Descacharrizaciones</a:t>
            </a:r>
            <a:endParaRPr lang="es-MX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Hoja1!$B$124</c:f>
              <c:strCache>
                <c:ptCount val="1"/>
                <c:pt idx="0">
                  <c:v>descacharrizaciones</c:v>
                </c:pt>
              </c:strCache>
            </c:strRef>
          </c:tx>
          <c:dLbls>
            <c:showVal val="1"/>
          </c:dLbls>
          <c:cat>
            <c:numRef>
              <c:f>Hoja1!$C$123:$D$123</c:f>
              <c:numCache>
                <c:formatCode>General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Hoja1!$C$124:$D$124</c:f>
              <c:numCache>
                <c:formatCode>General</c:formatCode>
                <c:ptCount val="2"/>
                <c:pt idx="0">
                  <c:v>6</c:v>
                </c:pt>
                <c:pt idx="1">
                  <c:v>19</c:v>
                </c:pt>
              </c:numCache>
            </c:numRef>
          </c:val>
        </c:ser>
        <c:axId val="57074816"/>
        <c:axId val="57076352"/>
      </c:barChart>
      <c:catAx>
        <c:axId val="57074816"/>
        <c:scaling>
          <c:orientation val="minMax"/>
        </c:scaling>
        <c:axPos val="b"/>
        <c:numFmt formatCode="General" sourceLinked="1"/>
        <c:tickLblPos val="nextTo"/>
        <c:crossAx val="57076352"/>
        <c:crosses val="autoZero"/>
        <c:auto val="1"/>
        <c:lblAlgn val="ctr"/>
        <c:lblOffset val="100"/>
      </c:catAx>
      <c:valAx>
        <c:axId val="57076352"/>
        <c:scaling>
          <c:orientation val="minMax"/>
        </c:scaling>
        <c:axPos val="l"/>
        <c:majorGridlines/>
        <c:numFmt formatCode="General" sourceLinked="1"/>
        <c:tickLblPos val="nextTo"/>
        <c:crossAx val="57074816"/>
        <c:crosses val="autoZero"/>
        <c:crossBetween val="between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title>
      <c:tx>
        <c:rich>
          <a:bodyPr/>
          <a:lstStyle/>
          <a:p>
            <a:pPr>
              <a:defRPr/>
            </a:pPr>
            <a:r>
              <a:rPr lang="es-MX" dirty="0" smtClean="0"/>
              <a:t>Tonelaje en </a:t>
            </a:r>
            <a:r>
              <a:rPr lang="es-MX" dirty="0" err="1"/>
              <a:t>decacharrizacion</a:t>
            </a:r>
            <a:endParaRPr lang="es-MX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Hoja1!$F$124</c:f>
              <c:strCache>
                <c:ptCount val="1"/>
                <c:pt idx="0">
                  <c:v>tonelaje de decacharrizacion</c:v>
                </c:pt>
              </c:strCache>
            </c:strRef>
          </c:tx>
          <c:dLbls>
            <c:showVal val="1"/>
          </c:dLbls>
          <c:cat>
            <c:numRef>
              <c:f>Hoja1!$G$123:$H$123</c:f>
              <c:numCache>
                <c:formatCode>General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Hoja1!$G$124:$H$124</c:f>
              <c:numCache>
                <c:formatCode>General</c:formatCode>
                <c:ptCount val="2"/>
                <c:pt idx="0">
                  <c:v>42</c:v>
                </c:pt>
                <c:pt idx="1">
                  <c:v>85.5</c:v>
                </c:pt>
              </c:numCache>
            </c:numRef>
          </c:val>
        </c:ser>
        <c:axId val="57104640"/>
        <c:axId val="57118720"/>
      </c:barChart>
      <c:catAx>
        <c:axId val="57104640"/>
        <c:scaling>
          <c:orientation val="minMax"/>
        </c:scaling>
        <c:axPos val="b"/>
        <c:numFmt formatCode="General" sourceLinked="1"/>
        <c:tickLblPos val="nextTo"/>
        <c:crossAx val="57118720"/>
        <c:crosses val="autoZero"/>
        <c:auto val="1"/>
        <c:lblAlgn val="ctr"/>
        <c:lblOffset val="100"/>
      </c:catAx>
      <c:valAx>
        <c:axId val="57118720"/>
        <c:scaling>
          <c:orientation val="minMax"/>
        </c:scaling>
        <c:axPos val="l"/>
        <c:majorGridlines/>
        <c:numFmt formatCode="General" sourceLinked="1"/>
        <c:tickLblPos val="nextTo"/>
        <c:crossAx val="57104640"/>
        <c:crosses val="autoZero"/>
        <c:crossBetween val="between"/>
      </c:valAx>
    </c:plotArea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style val="34"/>
  <c:chart>
    <c:title>
      <c:tx>
        <c:rich>
          <a:bodyPr/>
          <a:lstStyle/>
          <a:p>
            <a:pPr>
              <a:defRPr lang="es-MX"/>
            </a:pPr>
            <a:r>
              <a:rPr lang="en-US"/>
              <a:t>BARRIDO MANUAL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v>OCTUBRE</c:v>
          </c:tx>
          <c:cat>
            <c:strRef>
              <c:f>Hoja1!$B$72:$B$77</c:f>
              <c:strCache>
                <c:ptCount val="6"/>
                <c:pt idx="0">
                  <c:v>PLAZAS</c:v>
                </c:pt>
                <c:pt idx="1">
                  <c:v>ENTRDADAS Y CAMELLONES</c:v>
                </c:pt>
                <c:pt idx="2">
                  <c:v>AVE. PRINCIPALES</c:v>
                </c:pt>
                <c:pt idx="3">
                  <c:v>ALCANTARILLAS</c:v>
                </c:pt>
                <c:pt idx="4">
                  <c:v>AREAS VERDES</c:v>
                </c:pt>
                <c:pt idx="5">
                  <c:v>ARROYOS</c:v>
                </c:pt>
              </c:strCache>
            </c:strRef>
          </c:cat>
          <c:val>
            <c:numRef>
              <c:f>Hoja1!$C$72:$C$77</c:f>
              <c:numCache>
                <c:formatCode>General</c:formatCode>
                <c:ptCount val="6"/>
                <c:pt idx="0">
                  <c:v>10</c:v>
                </c:pt>
                <c:pt idx="1">
                  <c:v>7</c:v>
                </c:pt>
                <c:pt idx="2">
                  <c:v>8</c:v>
                </c:pt>
                <c:pt idx="3">
                  <c:v>1</c:v>
                </c:pt>
                <c:pt idx="4">
                  <c:v>3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v>NOVIEMBRE</c:v>
          </c:tx>
          <c:cat>
            <c:strRef>
              <c:f>Hoja1!$B$72:$B$77</c:f>
              <c:strCache>
                <c:ptCount val="6"/>
                <c:pt idx="0">
                  <c:v>PLAZAS</c:v>
                </c:pt>
                <c:pt idx="1">
                  <c:v>ENTRDADAS Y CAMELLONES</c:v>
                </c:pt>
                <c:pt idx="2">
                  <c:v>AVE. PRINCIPALES</c:v>
                </c:pt>
                <c:pt idx="3">
                  <c:v>ALCANTARILLAS</c:v>
                </c:pt>
                <c:pt idx="4">
                  <c:v>AREAS VERDES</c:v>
                </c:pt>
                <c:pt idx="5">
                  <c:v>ARROYOS</c:v>
                </c:pt>
              </c:strCache>
            </c:strRef>
          </c:cat>
          <c:val>
            <c:numRef>
              <c:f>Hoja1!$D$72:$D$77</c:f>
              <c:numCache>
                <c:formatCode>General</c:formatCode>
                <c:ptCount val="6"/>
                <c:pt idx="0">
                  <c:v>16</c:v>
                </c:pt>
                <c:pt idx="1">
                  <c:v>7</c:v>
                </c:pt>
                <c:pt idx="2">
                  <c:v>8</c:v>
                </c:pt>
                <c:pt idx="3">
                  <c:v>0</c:v>
                </c:pt>
                <c:pt idx="4">
                  <c:v>8</c:v>
                </c:pt>
                <c:pt idx="5">
                  <c:v>1</c:v>
                </c:pt>
              </c:numCache>
            </c:numRef>
          </c:val>
        </c:ser>
        <c:ser>
          <c:idx val="2"/>
          <c:order val="2"/>
          <c:tx>
            <c:v>DICIEMBRE</c:v>
          </c:tx>
          <c:cat>
            <c:strRef>
              <c:f>Hoja1!$B$72:$B$77</c:f>
              <c:strCache>
                <c:ptCount val="6"/>
                <c:pt idx="0">
                  <c:v>PLAZAS</c:v>
                </c:pt>
                <c:pt idx="1">
                  <c:v>ENTRDADAS Y CAMELLONES</c:v>
                </c:pt>
                <c:pt idx="2">
                  <c:v>AVE. PRINCIPALES</c:v>
                </c:pt>
                <c:pt idx="3">
                  <c:v>ALCANTARILLAS</c:v>
                </c:pt>
                <c:pt idx="4">
                  <c:v>AREAS VERDES</c:v>
                </c:pt>
                <c:pt idx="5">
                  <c:v>ARROYOS</c:v>
                </c:pt>
              </c:strCache>
            </c:strRef>
          </c:cat>
          <c:val>
            <c:numRef>
              <c:f>Hoja1!$E$72:$E$77</c:f>
              <c:numCache>
                <c:formatCode>General</c:formatCode>
                <c:ptCount val="6"/>
                <c:pt idx="0">
                  <c:v>19</c:v>
                </c:pt>
                <c:pt idx="1">
                  <c:v>8</c:v>
                </c:pt>
                <c:pt idx="2">
                  <c:v>8</c:v>
                </c:pt>
                <c:pt idx="3">
                  <c:v>3</c:v>
                </c:pt>
                <c:pt idx="4">
                  <c:v>5</c:v>
                </c:pt>
                <c:pt idx="5">
                  <c:v>1</c:v>
                </c:pt>
              </c:numCache>
            </c:numRef>
          </c:val>
        </c:ser>
        <c:dLbls>
          <c:showVal val="1"/>
        </c:dLbls>
        <c:overlap val="-25"/>
        <c:axId val="57154944"/>
        <c:axId val="57164928"/>
      </c:barChart>
      <c:catAx>
        <c:axId val="5715494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lang="es-MX" sz="1000" b="1"/>
            </a:pPr>
            <a:endParaRPr lang="es-MX"/>
          </a:p>
        </c:txPr>
        <c:crossAx val="57164928"/>
        <c:crosses val="autoZero"/>
        <c:auto val="1"/>
        <c:lblAlgn val="ctr"/>
        <c:lblOffset val="100"/>
      </c:catAx>
      <c:valAx>
        <c:axId val="5716492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57154944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lang="es-MX"/>
          </a:pPr>
          <a:endParaRPr lang="es-MX"/>
        </a:p>
      </c:txPr>
    </c:legend>
    <c:plotVisOnly val="1"/>
  </c:chart>
  <c:txPr>
    <a:bodyPr/>
    <a:lstStyle/>
    <a:p>
      <a:pPr>
        <a:defRPr sz="1200"/>
      </a:pPr>
      <a:endParaRPr lang="es-MX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style val="31"/>
  <c:chart>
    <c:title>
      <c:tx>
        <c:rich>
          <a:bodyPr/>
          <a:lstStyle/>
          <a:p>
            <a:pPr>
              <a:defRPr lang="es-MX"/>
            </a:pPr>
            <a:r>
              <a:rPr lang="en-US"/>
              <a:t>PIPAS 2014</a:t>
            </a:r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v>LITROS</c:v>
          </c:tx>
          <c:cat>
            <c:strRef>
              <c:f>Hoja1!$B$49:$B$60</c:f>
              <c:strCache>
                <c:ptCount val="12"/>
                <c:pt idx="0">
                  <c:v>ENE.</c:v>
                </c:pt>
                <c:pt idx="1">
                  <c:v>FEB.</c:v>
                </c:pt>
                <c:pt idx="2">
                  <c:v>MZO. </c:v>
                </c:pt>
                <c:pt idx="3">
                  <c:v>ABR. </c:v>
                </c:pt>
                <c:pt idx="4">
                  <c:v>MAY.</c:v>
                </c:pt>
                <c:pt idx="5">
                  <c:v>JUN.</c:v>
                </c:pt>
                <c:pt idx="6">
                  <c:v>JUL.</c:v>
                </c:pt>
                <c:pt idx="7">
                  <c:v>AGO.</c:v>
                </c:pt>
                <c:pt idx="8">
                  <c:v>SEP.</c:v>
                </c:pt>
                <c:pt idx="9">
                  <c:v>OCT.</c:v>
                </c:pt>
                <c:pt idx="10">
                  <c:v>NOV.</c:v>
                </c:pt>
                <c:pt idx="11">
                  <c:v>DIC.</c:v>
                </c:pt>
              </c:strCache>
            </c:strRef>
          </c:cat>
          <c:val>
            <c:numRef>
              <c:f>Hoja1!$C$49:$C$60</c:f>
              <c:numCache>
                <c:formatCode>#,##0</c:formatCode>
                <c:ptCount val="12"/>
                <c:pt idx="0">
                  <c:v>2960000</c:v>
                </c:pt>
                <c:pt idx="1">
                  <c:v>2924000</c:v>
                </c:pt>
                <c:pt idx="2">
                  <c:v>3456000</c:v>
                </c:pt>
                <c:pt idx="3">
                  <c:v>3432000</c:v>
                </c:pt>
                <c:pt idx="4">
                  <c:v>3746000</c:v>
                </c:pt>
                <c:pt idx="5">
                  <c:v>4190000</c:v>
                </c:pt>
                <c:pt idx="6">
                  <c:v>4480000</c:v>
                </c:pt>
                <c:pt idx="7">
                  <c:v>4115000</c:v>
                </c:pt>
                <c:pt idx="8">
                  <c:v>3890000</c:v>
                </c:pt>
                <c:pt idx="9">
                  <c:v>3850000</c:v>
                </c:pt>
                <c:pt idx="10">
                  <c:v>3915000</c:v>
                </c:pt>
                <c:pt idx="11">
                  <c:v>3925000</c:v>
                </c:pt>
              </c:numCache>
            </c:numRef>
          </c:val>
        </c:ser>
        <c:dLbls>
          <c:showVal val="1"/>
        </c:dLbls>
        <c:overlap val="-25"/>
        <c:axId val="56851456"/>
        <c:axId val="56857344"/>
      </c:barChart>
      <c:catAx>
        <c:axId val="5685145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lang="es-MX"/>
            </a:pPr>
            <a:endParaRPr lang="es-MX"/>
          </a:p>
        </c:txPr>
        <c:crossAx val="56857344"/>
        <c:crosses val="autoZero"/>
        <c:auto val="1"/>
        <c:lblAlgn val="ctr"/>
        <c:lblOffset val="100"/>
      </c:catAx>
      <c:valAx>
        <c:axId val="56857344"/>
        <c:scaling>
          <c:orientation val="minMax"/>
        </c:scaling>
        <c:delete val="1"/>
        <c:axPos val="l"/>
        <c:numFmt formatCode="#,##0" sourceLinked="1"/>
        <c:majorTickMark val="none"/>
        <c:tickLblPos val="none"/>
        <c:crossAx val="56851456"/>
        <c:crosses val="autoZero"/>
        <c:crossBetween val="between"/>
      </c:valAx>
    </c:plotArea>
    <c:legend>
      <c:legendPos val="t"/>
      <c:txPr>
        <a:bodyPr/>
        <a:lstStyle/>
        <a:p>
          <a:pPr>
            <a:defRPr lang="es-MX"/>
          </a:pPr>
          <a:endParaRPr lang="es-MX"/>
        </a:p>
      </c:txPr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title>
      <c:tx>
        <c:rich>
          <a:bodyPr/>
          <a:lstStyle/>
          <a:p>
            <a:pPr>
              <a:defRPr/>
            </a:pPr>
            <a:r>
              <a:rPr lang="en-US" dirty="0"/>
              <a:t>Control de </a:t>
            </a:r>
            <a:r>
              <a:rPr lang="en-US" dirty="0" err="1"/>
              <a:t>Deshierbe</a:t>
            </a:r>
            <a:r>
              <a:rPr lang="en-US" dirty="0"/>
              <a:t> </a:t>
            </a:r>
            <a:r>
              <a:rPr lang="en-US" dirty="0" smtClean="0"/>
              <a:t>2014</a:t>
            </a:r>
          </a:p>
          <a:p>
            <a:pPr>
              <a:defRPr/>
            </a:pPr>
            <a:r>
              <a:rPr lang="en-US" dirty="0" smtClean="0"/>
              <a:t>Metros </a:t>
            </a:r>
            <a:r>
              <a:rPr lang="en-US" dirty="0" err="1" smtClean="0"/>
              <a:t>Cuadrados</a:t>
            </a:r>
            <a:endParaRPr lang="en-US" dirty="0"/>
          </a:p>
        </c:rich>
      </c:tx>
    </c:title>
    <c:plotArea>
      <c:layout/>
      <c:barChart>
        <c:barDir val="col"/>
        <c:grouping val="stacked"/>
        <c:ser>
          <c:idx val="0"/>
          <c:order val="0"/>
          <c:tx>
            <c:strRef>
              <c:f>Hoja1!$B$1</c:f>
              <c:strCache>
                <c:ptCount val="1"/>
                <c:pt idx="0">
                  <c:v>Control de Deshierbe 2014</c:v>
                </c:pt>
              </c:strCache>
            </c:strRef>
          </c:tx>
          <c:dLbls>
            <c:txPr>
              <a:bodyPr rot="-5400000" vert="horz"/>
              <a:lstStyle/>
              <a:p>
                <a:pPr>
                  <a:defRPr sz="1000"/>
                </a:pPr>
                <a:endParaRPr lang="es-MX"/>
              </a:p>
            </c:txPr>
            <c:dLblPos val="ctr"/>
            <c:showVal val="1"/>
          </c:dLbls>
          <c:cat>
            <c:strRef>
              <c:f>Hoja1!$A$2:$A$13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Hoja1!$B$2:$B$13</c:f>
              <c:numCache>
                <c:formatCode>#,##0</c:formatCode>
                <c:ptCount val="12"/>
                <c:pt idx="0">
                  <c:v>427342</c:v>
                </c:pt>
                <c:pt idx="1">
                  <c:v>390634</c:v>
                </c:pt>
                <c:pt idx="2">
                  <c:v>364297</c:v>
                </c:pt>
                <c:pt idx="3">
                  <c:v>295466</c:v>
                </c:pt>
                <c:pt idx="4">
                  <c:v>387210</c:v>
                </c:pt>
                <c:pt idx="5">
                  <c:v>344364</c:v>
                </c:pt>
                <c:pt idx="6">
                  <c:v>538435</c:v>
                </c:pt>
                <c:pt idx="7">
                  <c:v>566922</c:v>
                </c:pt>
                <c:pt idx="8">
                  <c:v>435579</c:v>
                </c:pt>
                <c:pt idx="9">
                  <c:v>435167</c:v>
                </c:pt>
                <c:pt idx="10">
                  <c:v>854682</c:v>
                </c:pt>
                <c:pt idx="11">
                  <c:v>1180921</c:v>
                </c:pt>
              </c:numCache>
            </c:numRef>
          </c:val>
        </c:ser>
        <c:dLbls>
          <c:showVal val="1"/>
        </c:dLbls>
        <c:overlap val="100"/>
        <c:axId val="93423488"/>
        <c:axId val="93425024"/>
      </c:barChart>
      <c:catAx>
        <c:axId val="93423488"/>
        <c:scaling>
          <c:orientation val="minMax"/>
        </c:scaling>
        <c:axPos val="b"/>
        <c:tickLblPos val="nextTo"/>
        <c:crossAx val="93425024"/>
        <c:crosses val="autoZero"/>
        <c:auto val="1"/>
        <c:lblAlgn val="ctr"/>
        <c:lblOffset val="100"/>
      </c:catAx>
      <c:valAx>
        <c:axId val="93425024"/>
        <c:scaling>
          <c:orientation val="minMax"/>
        </c:scaling>
        <c:axPos val="l"/>
        <c:majorGridlines/>
        <c:numFmt formatCode="#,##0" sourceLinked="1"/>
        <c:tickLblPos val="nextTo"/>
        <c:crossAx val="9342348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050"/>
      </a:pPr>
      <a:endParaRPr lang="es-MX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02AEB1-00E3-4145-AF95-0B8866EA5AF2}" type="datetimeFigureOut">
              <a:rPr lang="es-MX" smtClean="0"/>
              <a:pPr/>
              <a:t>30/01/2015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C87AD-2382-492E-9DE5-20994EB0E5D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46BBC-2D0E-4849-886B-A08B5BC7E475}" type="slidenum">
              <a:rPr lang="es-MX" smtClean="0"/>
              <a:pPr/>
              <a:t>1</a:t>
            </a:fld>
            <a:endParaRPr lang="es-MX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37BA5-09CF-489C-A100-BAC28939BE61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37BA5-09CF-489C-A100-BAC28939BE61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37BA5-09CF-489C-A100-BAC28939BE61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37BA5-09CF-489C-A100-BAC28939BE61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7800" indent="-177800">
              <a:buFont typeface="Arial" pitchFamily="34" charset="0"/>
              <a:buNone/>
            </a:pPr>
            <a:endParaRPr lang="es-MX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37BA5-09CF-489C-A100-BAC28939BE61}" type="slidenum">
              <a:rPr lang="es-ES" smtClean="0"/>
              <a:pPr/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7800" indent="-177800">
              <a:buFont typeface="Arial" pitchFamily="34" charset="0"/>
              <a:buNone/>
            </a:pPr>
            <a:endParaRPr lang="es-MX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37BA5-09CF-489C-A100-BAC28939BE61}" type="slidenum">
              <a:rPr lang="es-ES" smtClean="0"/>
              <a:pPr/>
              <a:t>13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C7334-3EB0-4DBE-B9BF-81FA66FDF08D}" type="datetimeFigureOut">
              <a:rPr lang="es-MX" smtClean="0"/>
              <a:pPr/>
              <a:t>30/01/2015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FBC1D-2283-43D3-AE28-59D23CA376F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C7334-3EB0-4DBE-B9BF-81FA66FDF08D}" type="datetimeFigureOut">
              <a:rPr lang="es-MX" smtClean="0"/>
              <a:pPr/>
              <a:t>30/01/2015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FBC1D-2283-43D3-AE28-59D23CA376F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C7334-3EB0-4DBE-B9BF-81FA66FDF08D}" type="datetimeFigureOut">
              <a:rPr lang="es-MX" smtClean="0"/>
              <a:pPr/>
              <a:t>30/01/2015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FBC1D-2283-43D3-AE28-59D23CA376F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005180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05180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positiva d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05180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C7334-3EB0-4DBE-B9BF-81FA66FDF08D}" type="datetimeFigureOut">
              <a:rPr lang="es-MX" smtClean="0"/>
              <a:pPr/>
              <a:t>30/01/2015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FBC1D-2283-43D3-AE28-59D23CA376F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C7334-3EB0-4DBE-B9BF-81FA66FDF08D}" type="datetimeFigureOut">
              <a:rPr lang="es-MX" smtClean="0"/>
              <a:pPr/>
              <a:t>30/01/2015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FBC1D-2283-43D3-AE28-59D23CA376F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C7334-3EB0-4DBE-B9BF-81FA66FDF08D}" type="datetimeFigureOut">
              <a:rPr lang="es-MX" smtClean="0"/>
              <a:pPr/>
              <a:t>30/01/2015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FBC1D-2283-43D3-AE28-59D23CA376F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C7334-3EB0-4DBE-B9BF-81FA66FDF08D}" type="datetimeFigureOut">
              <a:rPr lang="es-MX" smtClean="0"/>
              <a:pPr/>
              <a:t>30/01/2015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FBC1D-2283-43D3-AE28-59D23CA376F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C7334-3EB0-4DBE-B9BF-81FA66FDF08D}" type="datetimeFigureOut">
              <a:rPr lang="es-MX" smtClean="0"/>
              <a:pPr/>
              <a:t>30/01/2015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FBC1D-2283-43D3-AE28-59D23CA376F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C7334-3EB0-4DBE-B9BF-81FA66FDF08D}" type="datetimeFigureOut">
              <a:rPr lang="es-MX" smtClean="0"/>
              <a:pPr/>
              <a:t>30/01/2015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FBC1D-2283-43D3-AE28-59D23CA376F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C7334-3EB0-4DBE-B9BF-81FA66FDF08D}" type="datetimeFigureOut">
              <a:rPr lang="es-MX" smtClean="0"/>
              <a:pPr/>
              <a:t>30/01/2015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FBC1D-2283-43D3-AE28-59D23CA376F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C7334-3EB0-4DBE-B9BF-81FA66FDF08D}" type="datetimeFigureOut">
              <a:rPr lang="es-MX" smtClean="0"/>
              <a:pPr/>
              <a:t>30/01/2015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FBC1D-2283-43D3-AE28-59D23CA376F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C7334-3EB0-4DBE-B9BF-81FA66FDF08D}" type="datetimeFigureOut">
              <a:rPr lang="es-MX" smtClean="0"/>
              <a:pPr/>
              <a:t>30/01/2015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FBC1D-2283-43D3-AE28-59D23CA376F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12" Type="http://schemas.openxmlformats.org/officeDocument/2006/relationships/image" Target="../media/image4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10" Type="http://schemas.openxmlformats.org/officeDocument/2006/relationships/image" Target="../media/image51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5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10" Type="http://schemas.openxmlformats.org/officeDocument/2006/relationships/image" Target="../media/image58.jpeg"/><Relationship Id="rId4" Type="http://schemas.openxmlformats.org/officeDocument/2006/relationships/package" Target="../embeddings/Hoja_de_c_lculo_de_Microsoft_Office_Excel2.xlsx"/><Relationship Id="rId9" Type="http://schemas.openxmlformats.org/officeDocument/2006/relationships/image" Target="../media/image5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62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1.jpeg"/><Relationship Id="rId5" Type="http://schemas.openxmlformats.org/officeDocument/2006/relationships/package" Target="../embeddings/Hoja_de_c_lculo_de_Microsoft_Office_Excel3.xlsx"/><Relationship Id="rId10" Type="http://schemas.openxmlformats.org/officeDocument/2006/relationships/image" Target="../media/image65.jpeg"/><Relationship Id="rId4" Type="http://schemas.openxmlformats.org/officeDocument/2006/relationships/image" Target="../media/image60.jpeg"/><Relationship Id="rId9" Type="http://schemas.openxmlformats.org/officeDocument/2006/relationships/image" Target="../media/image6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chart" Target="../charts/chart7.xml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593827" y="3879770"/>
            <a:ext cx="40302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Informe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mensual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Diciembre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2014</a:t>
            </a:r>
          </a:p>
          <a:p>
            <a:endParaRPr lang="es-E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54248" y="2468512"/>
            <a:ext cx="6443831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5400" b="1" dirty="0" smtClean="0"/>
              <a:t>Secretaría de Servicios Públicos</a:t>
            </a:r>
            <a:endParaRPr lang="es-MX" sz="54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3625333" y="278225"/>
            <a:ext cx="5507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i="1" dirty="0" smtClean="0">
                <a:solidFill>
                  <a:schemeClr val="bg1"/>
                </a:solidFill>
                <a:latin typeface="+mj-lt"/>
              </a:rPr>
              <a:t>Administración 2012 - 2015</a:t>
            </a:r>
            <a:endParaRPr lang="es-MX" sz="28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5496" y="4869160"/>
            <a:ext cx="9046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Nota: Las cifras mostradas en el presente informe pueden variar debido a las fechas de corte.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xmlns="" val="3995044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" y="14605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Informe Mensual, Diciembre 2014</a:t>
            </a:r>
          </a:p>
        </p:txBody>
      </p:sp>
      <p:sp>
        <p:nvSpPr>
          <p:cNvPr id="5" name="CuadroTexto 5"/>
          <p:cNvSpPr txBox="1"/>
          <p:nvPr/>
        </p:nvSpPr>
        <p:spPr>
          <a:xfrm>
            <a:off x="2267744" y="798518"/>
            <a:ext cx="4239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i="1" dirty="0" smtClean="0">
                <a:solidFill>
                  <a:schemeClr val="bg1">
                    <a:lumMod val="95000"/>
                  </a:schemeClr>
                </a:solidFill>
              </a:rPr>
              <a:t>Control de Evidencia Diciembre 2014</a:t>
            </a:r>
          </a:p>
        </p:txBody>
      </p:sp>
      <p:pic>
        <p:nvPicPr>
          <p:cNvPr id="3075" name="Picture 3" descr="E:\DICIEMBRE\10 dic praderas de san juan\DSCF6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032" y="1634801"/>
            <a:ext cx="1619672" cy="163218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3076" name="Picture 4" descr="E:\DICIEMBRE\10 dic praderas de san juan\DSCF60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1395" y="1634801"/>
            <a:ext cx="1592693" cy="163218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3077" name="Picture 5" descr="E:\DICIEMBRE\10 dic praderas de san juan\DSCF60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43203" y="1634801"/>
            <a:ext cx="1592693" cy="163218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3078" name="Picture 6" descr="E:\DICIEMBRE\10 dic carr. apodaca\DSCF605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1628800"/>
            <a:ext cx="1656184" cy="165618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3080" name="Picture 8" descr="E:\DICIEMBRE\10 dic carr. apodaca\DSCF605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288" y="1628800"/>
            <a:ext cx="1656184" cy="165618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3084" name="Picture 12" descr="E:\DICIEMBRE\5 dic valle sur\DSCF624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1" y="4221088"/>
            <a:ext cx="1656184" cy="15126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3085" name="Picture 13" descr="E:\DICIEMBRE\5 dic valle sur\DSCF624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79712" y="4221088"/>
            <a:ext cx="1656184" cy="15126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3086" name="Picture 14" descr="E:\DICIEMBRE\5 dic hda. real\DSCF625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07904" y="4221088"/>
            <a:ext cx="1656184" cy="15126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3087" name="Picture 15" descr="E:\DICIEMBRE\5 dic hda. real\DSCF625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436096" y="4221088"/>
            <a:ext cx="1656184" cy="15126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3088" name="Picture 16" descr="E:\DICIEMBRE\5 dic arcos de zirandaro\DSCF6248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167264" y="4221574"/>
            <a:ext cx="1653208" cy="150993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1245864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" y="14605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Informe Mensual, Diciembre 2014</a:t>
            </a:r>
          </a:p>
        </p:txBody>
      </p:sp>
      <p:sp>
        <p:nvSpPr>
          <p:cNvPr id="4" name="CuadroTexto 5"/>
          <p:cNvSpPr txBox="1"/>
          <p:nvPr/>
        </p:nvSpPr>
        <p:spPr>
          <a:xfrm>
            <a:off x="2701636" y="798518"/>
            <a:ext cx="4239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i="1" dirty="0" smtClean="0">
                <a:solidFill>
                  <a:schemeClr val="bg1">
                    <a:lumMod val="95000"/>
                  </a:schemeClr>
                </a:solidFill>
              </a:rPr>
              <a:t>Control de Evidencia Diciembre 2014</a:t>
            </a:r>
          </a:p>
        </p:txBody>
      </p:sp>
      <p:pic>
        <p:nvPicPr>
          <p:cNvPr id="1026" name="Picture 2" descr="E:\DICIEMBRE\1 dic paseo sta. fe (forestacion)\DSCF61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628800"/>
            <a:ext cx="2102701" cy="186505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27" name="Picture 3" descr="E:\DICIEMBRE\1 dic paseo sta. fe (forestacion)\DSCF61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628800"/>
            <a:ext cx="2102701" cy="186505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28" name="Picture 4" descr="E:\DICIEMBRE\1 dic paseo sta. fe (forestacion)\DSCF61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1628800"/>
            <a:ext cx="2102701" cy="186505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29" name="Picture 5" descr="E:\DICIEMBRE\1 dic paseo sta. fe (forestacion)\DSCF613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4149752"/>
            <a:ext cx="2087216" cy="18535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30" name="Picture 6" descr="E:\DICIEMBRE\1 dic paseo sta. fe (forestacion)\DSCF613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76264" y="4149752"/>
            <a:ext cx="2087216" cy="18535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31" name="Picture 7" descr="E:\DICIEMBRE\1 dic paseo sta. fe (forestacion)\DSCF613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17771" y="1628800"/>
            <a:ext cx="2102701" cy="186505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32" name="Picture 8" descr="E:\DICIEMBRE\1 dic paseo sta. fe (forestacion)\DSCF620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22826" y="4158462"/>
            <a:ext cx="2097646" cy="18628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33" name="Picture 9" descr="E:\DICIEMBRE\1 dic paseo sta. fe (forestacion)\DSCF614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62586" y="4149080"/>
            <a:ext cx="2097646" cy="18628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1245864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1"/>
          <p:cNvSpPr txBox="1"/>
          <p:nvPr/>
        </p:nvSpPr>
        <p:spPr>
          <a:xfrm>
            <a:off x="2293785" y="153448"/>
            <a:ext cx="44374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</a:t>
            </a:r>
            <a:r>
              <a:rPr lang="en-US" sz="28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Alumbrado</a:t>
            </a:r>
            <a:endParaRPr lang="en-US" sz="2800" b="1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Proyecto</a:t>
            </a:r>
            <a:r>
              <a:rPr lang="en-US" sz="28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8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Iluminación</a:t>
            </a:r>
            <a:r>
              <a:rPr lang="en-US" sz="28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257175" y="1698625"/>
          <a:ext cx="8323263" cy="2484438"/>
        </p:xfrm>
        <a:graphic>
          <a:graphicData uri="http://schemas.openxmlformats.org/presentationml/2006/ole">
            <p:oleObj spid="_x0000_s1026" name="Hoja de cálculo" r:id="rId4" imgW="9286776" imgH="2771678" progId="Excel.Sheet.12">
              <p:embed/>
            </p:oleObj>
          </a:graphicData>
        </a:graphic>
      </p:graphicFrame>
      <p:pic>
        <p:nvPicPr>
          <p:cNvPr id="5" name="Picture 3" descr="C:\Users\Usuario002\Desktop\Jorge 2015\4 dic arturo b. de la garza (luz led)\DSCF62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60328" y="4690753"/>
            <a:ext cx="1680000" cy="1402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C:\Users\Usuario002\Desktop\Jorge 2015\5 ene eloy cavazos\1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51840" y="4678879"/>
            <a:ext cx="1680000" cy="1414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5" descr="C:\Users\Usuario002\Desktop\Jorge 2015\9 dic teofilo salinas\DSCF610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64008" y="4667003"/>
            <a:ext cx="1680000" cy="1426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Usuario002\Desktop\Jorge 2015\9 dic teofilo salinas\DSCF600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76176" y="4643253"/>
            <a:ext cx="1680000" cy="1485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C:\Users\Usuario002\Desktop\Jorge 2015\9 dic teofilo salinas\DSCF601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88344" y="4690753"/>
            <a:ext cx="1680000" cy="1438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C:\Users\Usuario002\Desktop\Jorge 2015\5 ene eloy cavazos\11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00512" y="4690753"/>
            <a:ext cx="1680000" cy="1438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9 CuadroTexto"/>
          <p:cNvSpPr txBox="1"/>
          <p:nvPr/>
        </p:nvSpPr>
        <p:spPr>
          <a:xfrm>
            <a:off x="0" y="630932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i="1" dirty="0" smtClean="0">
                <a:solidFill>
                  <a:schemeClr val="bg1"/>
                </a:solidFill>
              </a:rPr>
              <a:t>Inicio de Proyecto: Diciembre 2014.</a:t>
            </a:r>
            <a:endParaRPr lang="es-MX" sz="2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4586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1"/>
          <p:cNvSpPr txBox="1"/>
          <p:nvPr/>
        </p:nvSpPr>
        <p:spPr>
          <a:xfrm>
            <a:off x="1168533" y="153448"/>
            <a:ext cx="66879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Alumbrado</a:t>
            </a:r>
            <a:endParaRPr lang="es-ES" sz="44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 descr="C:\Users\Usuario002\Desktop\Jorge 2015\9 dic carr. reynosa y san antonio\DSCF61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4643252"/>
            <a:ext cx="1680000" cy="15220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192903" y="1937550"/>
          <a:ext cx="8425462" cy="1944000"/>
        </p:xfrm>
        <a:graphic>
          <a:graphicData uri="http://schemas.openxmlformats.org/presentationml/2006/ole">
            <p:oleObj spid="_x0000_s2050" name="Hoja de cálculo" r:id="rId5" imgW="9286776" imgH="2143003" progId="Excel.Sheet.12">
              <p:embed/>
            </p:oleObj>
          </a:graphicData>
        </a:graphic>
      </p:graphicFrame>
      <p:pic>
        <p:nvPicPr>
          <p:cNvPr id="2053" name="Picture 5" descr="C:\Users\Usuario002\Desktop\Jorge 2015\10 dic san antonio\DSCF601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5656" y="4690753"/>
            <a:ext cx="1680000" cy="1474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C:\Users\Usuario002\Desktop\Jorge 2015\2 dic plaza ppal\DSCF608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824" y="4738255"/>
            <a:ext cx="1680000" cy="1427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7" descr="C:\Users\Usuario002\Desktop\Jorge 2015\2 dic plaza ppal\DSCF609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9992" y="4762005"/>
            <a:ext cx="1680000" cy="1403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 descr="C:\Users\Usuario002\Desktop\Jorge 2015\11 dic plaza ppal. (noche)\DSCN740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12160" y="4738255"/>
            <a:ext cx="1680000" cy="1427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7" name="Picture 9" descr="C:\Users\Usuario002\Desktop\Jorge 2015\11 dic plaza ppal. (noche)\DSCN7409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24328" y="4738255"/>
            <a:ext cx="1680000" cy="1427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124586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392" y="3629870"/>
            <a:ext cx="1300133" cy="975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037" y="4345943"/>
            <a:ext cx="1185044" cy="9979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6 CuadroTexto"/>
          <p:cNvSpPr txBox="1"/>
          <p:nvPr/>
        </p:nvSpPr>
        <p:spPr>
          <a:xfrm>
            <a:off x="180752" y="1317564"/>
            <a:ext cx="37320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/>
              <a:t>Col. Héroes de </a:t>
            </a:r>
            <a:r>
              <a:rPr lang="es-MX" sz="1400" b="1" dirty="0" err="1" smtClean="0"/>
              <a:t>Nacozari</a:t>
            </a:r>
            <a:r>
              <a:rPr lang="es-MX" sz="1400" b="1" dirty="0" smtClean="0"/>
              <a:t> </a:t>
            </a:r>
          </a:p>
          <a:p>
            <a:r>
              <a:rPr lang="es-MX" sz="1400" dirty="0" smtClean="0"/>
              <a:t>Juegos  1 gusano</a:t>
            </a:r>
          </a:p>
          <a:p>
            <a:r>
              <a:rPr lang="es-MX" sz="1400" dirty="0"/>
              <a:t> </a:t>
            </a:r>
            <a:r>
              <a:rPr lang="es-MX" sz="1400" dirty="0" smtClean="0"/>
              <a:t>             1 elefante</a:t>
            </a:r>
          </a:p>
          <a:p>
            <a:r>
              <a:rPr lang="es-MX" sz="1400" dirty="0"/>
              <a:t> </a:t>
            </a:r>
            <a:r>
              <a:rPr lang="es-MX" sz="1400" dirty="0" smtClean="0"/>
              <a:t>             1 cebra</a:t>
            </a:r>
          </a:p>
          <a:p>
            <a:r>
              <a:rPr lang="es-MX" sz="1400" dirty="0"/>
              <a:t> </a:t>
            </a:r>
            <a:r>
              <a:rPr lang="es-MX" sz="1400" dirty="0" smtClean="0"/>
              <a:t>             1 jirafa</a:t>
            </a:r>
          </a:p>
          <a:p>
            <a:r>
              <a:rPr lang="es-MX" sz="1400" dirty="0" smtClean="0"/>
              <a:t>              9 Bancas</a:t>
            </a:r>
          </a:p>
          <a:p>
            <a:r>
              <a:rPr lang="es-MX" sz="1400" dirty="0" smtClean="0"/>
              <a:t>              1Mesas y bancos</a:t>
            </a:r>
          </a:p>
          <a:p>
            <a:r>
              <a:rPr lang="es-MX" sz="1400" dirty="0"/>
              <a:t> </a:t>
            </a:r>
            <a:r>
              <a:rPr lang="es-MX" sz="1400" b="1" dirty="0" smtClean="0"/>
              <a:t>94 llantas utilizadas</a:t>
            </a:r>
            <a:endParaRPr lang="es-MX" sz="1400" b="1" dirty="0"/>
          </a:p>
        </p:txBody>
      </p:sp>
      <p:sp>
        <p:nvSpPr>
          <p:cNvPr id="16" name="15 CuadroTexto"/>
          <p:cNvSpPr txBox="1"/>
          <p:nvPr/>
        </p:nvSpPr>
        <p:spPr>
          <a:xfrm>
            <a:off x="31891" y="3376447"/>
            <a:ext cx="44444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Col. Paseo Santa Fe </a:t>
            </a:r>
          </a:p>
          <a:p>
            <a:r>
              <a:rPr lang="es-MX" sz="1400" dirty="0" smtClean="0"/>
              <a:t>               Bancas  </a:t>
            </a:r>
          </a:p>
          <a:p>
            <a:r>
              <a:rPr lang="es-MX" sz="1400" dirty="0" smtClean="0"/>
              <a:t>               1 </a:t>
            </a:r>
            <a:r>
              <a:rPr lang="es-MX" sz="1400" dirty="0"/>
              <a:t>gusano</a:t>
            </a:r>
          </a:p>
          <a:p>
            <a:r>
              <a:rPr lang="es-MX" sz="1400" dirty="0"/>
              <a:t>              </a:t>
            </a:r>
            <a:r>
              <a:rPr lang="es-MX" sz="1400" dirty="0" smtClean="0"/>
              <a:t>2 </a:t>
            </a:r>
            <a:r>
              <a:rPr lang="es-MX" sz="1400" dirty="0"/>
              <a:t>elefante</a:t>
            </a:r>
          </a:p>
          <a:p>
            <a:r>
              <a:rPr lang="es-MX" sz="1400" dirty="0"/>
              <a:t>              </a:t>
            </a:r>
            <a:r>
              <a:rPr lang="es-MX" sz="1400" dirty="0" smtClean="0"/>
              <a:t>2 cebra               </a:t>
            </a:r>
            <a:r>
              <a:rPr lang="es-MX" dirty="0" smtClean="0">
                <a:solidFill>
                  <a:schemeClr val="accent2">
                    <a:lumMod val="75000"/>
                  </a:schemeClr>
                </a:solidFill>
              </a:rPr>
              <a:t>Terminada </a:t>
            </a:r>
          </a:p>
          <a:p>
            <a:r>
              <a:rPr lang="es-MX" sz="1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MX" sz="1400" dirty="0" smtClean="0">
                <a:solidFill>
                  <a:schemeClr val="accent2">
                    <a:lumMod val="75000"/>
                  </a:schemeClr>
                </a:solidFill>
              </a:rPr>
              <a:t>             </a:t>
            </a:r>
            <a:r>
              <a:rPr lang="es-MX" sz="1400" dirty="0" smtClean="0"/>
              <a:t>2 </a:t>
            </a:r>
            <a:r>
              <a:rPr lang="es-MX" sz="1400" dirty="0"/>
              <a:t>jirafa</a:t>
            </a:r>
          </a:p>
          <a:p>
            <a:r>
              <a:rPr lang="es-MX" sz="1400" dirty="0"/>
              <a:t>              </a:t>
            </a:r>
            <a:r>
              <a:rPr lang="es-MX" sz="1400" dirty="0" smtClean="0"/>
              <a:t>2 Bancas    </a:t>
            </a:r>
            <a:r>
              <a:rPr lang="es-MX" sz="1400" b="1" dirty="0" smtClean="0"/>
              <a:t>44  llantas utilizadas</a:t>
            </a:r>
            <a:endParaRPr lang="es-MX" sz="1400" b="1" dirty="0"/>
          </a:p>
          <a:p>
            <a:endParaRPr lang="es-MX" dirty="0"/>
          </a:p>
        </p:txBody>
      </p:sp>
      <p:sp>
        <p:nvSpPr>
          <p:cNvPr id="21" name="20 CuadroTexto"/>
          <p:cNvSpPr txBox="1"/>
          <p:nvPr/>
        </p:nvSpPr>
        <p:spPr>
          <a:xfrm>
            <a:off x="5062302" y="1611951"/>
            <a:ext cx="21253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/>
              <a:t>Col. Salvador Chávez</a:t>
            </a:r>
          </a:p>
          <a:p>
            <a:r>
              <a:rPr lang="es-MX" sz="1400" dirty="0"/>
              <a:t> </a:t>
            </a:r>
            <a:r>
              <a:rPr lang="es-MX" sz="1400" dirty="0" smtClean="0"/>
              <a:t>            1 </a:t>
            </a:r>
            <a:r>
              <a:rPr lang="es-MX" sz="1400" dirty="0"/>
              <a:t>gusano</a:t>
            </a:r>
          </a:p>
          <a:p>
            <a:r>
              <a:rPr lang="es-MX" sz="1400" dirty="0"/>
              <a:t>             </a:t>
            </a:r>
            <a:r>
              <a:rPr lang="es-MX" sz="1400" dirty="0" smtClean="0"/>
              <a:t> 1 </a:t>
            </a:r>
            <a:r>
              <a:rPr lang="es-MX" sz="1400" dirty="0"/>
              <a:t>cebra </a:t>
            </a:r>
            <a:endParaRPr lang="es-MX" sz="1400" dirty="0" smtClean="0"/>
          </a:p>
          <a:p>
            <a:r>
              <a:rPr lang="es-MX" sz="1400" dirty="0" smtClean="0"/>
              <a:t>              1 </a:t>
            </a:r>
            <a:r>
              <a:rPr lang="es-MX" sz="1400" dirty="0"/>
              <a:t>jirafa</a:t>
            </a:r>
          </a:p>
          <a:p>
            <a:r>
              <a:rPr lang="es-MX" sz="1400" dirty="0"/>
              <a:t>              </a:t>
            </a:r>
            <a:r>
              <a:rPr lang="es-MX" sz="1400" dirty="0" smtClean="0"/>
              <a:t>1 Bancas</a:t>
            </a:r>
          </a:p>
          <a:p>
            <a:endParaRPr lang="es-MX" sz="1400" dirty="0"/>
          </a:p>
          <a:p>
            <a:r>
              <a:rPr lang="es-MX" sz="1400" dirty="0" smtClean="0"/>
              <a:t>Trabajo en gradas</a:t>
            </a:r>
          </a:p>
          <a:p>
            <a:r>
              <a:rPr lang="es-MX" sz="1400" dirty="0" smtClean="0"/>
              <a:t>Pendiente  95%  </a:t>
            </a:r>
          </a:p>
          <a:p>
            <a:r>
              <a:rPr lang="es-MX" sz="1400" b="1" dirty="0" smtClean="0"/>
              <a:t>67 llantas utilizadas</a:t>
            </a:r>
            <a:endParaRPr lang="es-MX" sz="14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1714266" y="2960857"/>
            <a:ext cx="2132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accent2">
                    <a:lumMod val="75000"/>
                  </a:schemeClr>
                </a:solidFill>
              </a:rPr>
              <a:t>Terminada  </a:t>
            </a:r>
            <a:endParaRPr lang="es-MX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119727" y="3526971"/>
            <a:ext cx="4897962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000" dirty="0" smtClean="0"/>
              <a:t>    </a:t>
            </a:r>
            <a:r>
              <a:rPr lang="es-MX" sz="1400" b="1" dirty="0" smtClean="0"/>
              <a:t>Col. La Coahuila         </a:t>
            </a:r>
            <a:endParaRPr lang="es-MX" sz="1400" b="1" dirty="0"/>
          </a:p>
          <a:p>
            <a:r>
              <a:rPr lang="es-MX" sz="1400" dirty="0"/>
              <a:t>             1 gusano</a:t>
            </a:r>
          </a:p>
          <a:p>
            <a:r>
              <a:rPr lang="es-MX" sz="1400" dirty="0"/>
              <a:t>              </a:t>
            </a:r>
            <a:r>
              <a:rPr lang="es-MX" sz="1400" dirty="0" smtClean="0"/>
              <a:t>1 </a:t>
            </a:r>
            <a:r>
              <a:rPr lang="es-MX" sz="1400" dirty="0"/>
              <a:t>cebra </a:t>
            </a:r>
            <a:endParaRPr lang="es-MX" sz="1400" dirty="0" smtClean="0"/>
          </a:p>
          <a:p>
            <a:r>
              <a:rPr lang="es-MX" sz="1400" dirty="0"/>
              <a:t> </a:t>
            </a:r>
            <a:r>
              <a:rPr lang="es-MX" sz="1400" dirty="0" smtClean="0"/>
              <a:t>             1 elefante</a:t>
            </a:r>
            <a:endParaRPr lang="es-MX" sz="1400" dirty="0"/>
          </a:p>
          <a:p>
            <a:r>
              <a:rPr lang="es-MX" sz="1400" dirty="0"/>
              <a:t>              2 jirafa</a:t>
            </a:r>
          </a:p>
          <a:p>
            <a:r>
              <a:rPr lang="es-MX" sz="1400" dirty="0"/>
              <a:t>              </a:t>
            </a:r>
            <a:r>
              <a:rPr lang="es-MX" sz="1400" dirty="0" smtClean="0"/>
              <a:t>3 Bancas  </a:t>
            </a:r>
            <a:endParaRPr lang="es-MX" sz="14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s-MX" sz="1400" dirty="0"/>
          </a:p>
          <a:p>
            <a:r>
              <a:rPr lang="es-MX" sz="1400" dirty="0" smtClean="0"/>
              <a:t>       </a:t>
            </a:r>
          </a:p>
          <a:p>
            <a:r>
              <a:rPr lang="es-MX" sz="1400" dirty="0"/>
              <a:t> </a:t>
            </a:r>
            <a:r>
              <a:rPr lang="es-MX" sz="1400" dirty="0" smtClean="0"/>
              <a:t>    Trabajo </a:t>
            </a:r>
            <a:r>
              <a:rPr lang="es-MX" sz="1400" dirty="0"/>
              <a:t>en  </a:t>
            </a:r>
            <a:r>
              <a:rPr lang="es-MX" sz="1400" dirty="0" smtClean="0"/>
              <a:t>columnas para prohibir el paso </a:t>
            </a:r>
          </a:p>
          <a:p>
            <a:r>
              <a:rPr lang="es-MX" sz="1400" b="1" dirty="0" smtClean="0"/>
              <a:t>       77 llantas utilizadas </a:t>
            </a:r>
            <a:endParaRPr lang="es-MX" sz="14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45022" y="5245882"/>
            <a:ext cx="5309294" cy="73866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MX" sz="1400" dirty="0" smtClean="0">
                <a:solidFill>
                  <a:srgbClr val="0070C0"/>
                </a:solidFill>
              </a:rPr>
              <a:t>INSTALACIÓN DE BANCAS EN PARADAS DE CAMIÓN :</a:t>
            </a:r>
          </a:p>
          <a:p>
            <a:pPr>
              <a:buFont typeface="Wingdings" pitchFamily="2" charset="2"/>
              <a:buChar char="ü"/>
            </a:pPr>
            <a:r>
              <a:rPr lang="es-MX" sz="1400" dirty="0" smtClean="0">
                <a:solidFill>
                  <a:srgbClr val="0070C0"/>
                </a:solidFill>
              </a:rPr>
              <a:t>1 EN VISTAS DE SAN JUAN  (6 llantas)</a:t>
            </a:r>
          </a:p>
          <a:p>
            <a:pPr>
              <a:buFont typeface="Wingdings" pitchFamily="2" charset="2"/>
              <a:buChar char="ü"/>
            </a:pPr>
            <a:r>
              <a:rPr lang="es-MX" sz="1400" dirty="0" smtClean="0">
                <a:solidFill>
                  <a:srgbClr val="0070C0"/>
                </a:solidFill>
              </a:rPr>
              <a:t>2 EN LA HECTOR CABALLERO Y ELOY (12 llantas)</a:t>
            </a:r>
            <a:endParaRPr lang="es-MX" sz="1400" dirty="0">
              <a:solidFill>
                <a:srgbClr val="0070C0"/>
              </a:solidFill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223" y="2019886"/>
            <a:ext cx="2055629" cy="15417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313" y="3576822"/>
            <a:ext cx="1618017" cy="12135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324" y="1454528"/>
            <a:ext cx="2055939" cy="15419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3 Rectángulo"/>
          <p:cNvSpPr/>
          <p:nvPr/>
        </p:nvSpPr>
        <p:spPr>
          <a:xfrm>
            <a:off x="5701831" y="5006689"/>
            <a:ext cx="123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>
                <a:solidFill>
                  <a:schemeClr val="accent2">
                    <a:lumMod val="75000"/>
                  </a:schemeClr>
                </a:solidFill>
              </a:rPr>
              <a:t>Terminada.</a:t>
            </a:r>
            <a:endParaRPr lang="es-MX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CuadroTexto 1"/>
          <p:cNvSpPr txBox="1"/>
          <p:nvPr/>
        </p:nvSpPr>
        <p:spPr>
          <a:xfrm>
            <a:off x="2400551" y="167096"/>
            <a:ext cx="39196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INTECO</a:t>
            </a:r>
          </a:p>
          <a:p>
            <a:pPr algn="ctr"/>
            <a:r>
              <a:rPr lang="en-US" sz="28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Integración</a:t>
            </a:r>
            <a:r>
              <a:rPr lang="en-US" sz="28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Ecológica</a:t>
            </a:r>
            <a:endParaRPr lang="es-E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1907704" y="6309320"/>
            <a:ext cx="5660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Reciclando</a:t>
            </a:r>
            <a:r>
              <a:rPr lang="en-US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llantas</a:t>
            </a:r>
            <a:r>
              <a:rPr lang="en-US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lang="en-US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cuidar</a:t>
            </a:r>
            <a:r>
              <a:rPr lang="en-US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US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medio</a:t>
            </a:r>
            <a:r>
              <a:rPr lang="en-US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ambiente</a:t>
            </a:r>
            <a:r>
              <a:rPr lang="en-US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17426177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619672" y="6165304"/>
            <a:ext cx="6143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FFC000"/>
                </a:solidFill>
              </a:rPr>
              <a:t>TONELAJE  SETASA 2013-2014</a:t>
            </a:r>
            <a:endParaRPr lang="es-ES" sz="2800" b="1" dirty="0">
              <a:solidFill>
                <a:srgbClr val="FFC0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85720" y="4500570"/>
            <a:ext cx="8501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/>
              <a:t>El tonelaje total de </a:t>
            </a:r>
            <a:r>
              <a:rPr lang="es-ES" sz="1600" b="1" dirty="0" smtClean="0"/>
              <a:t>SETASA</a:t>
            </a:r>
            <a:r>
              <a:rPr lang="es-ES" sz="1600" dirty="0" smtClean="0"/>
              <a:t> del año </a:t>
            </a:r>
            <a:r>
              <a:rPr lang="es-ES" sz="1600" b="1" dirty="0" smtClean="0"/>
              <a:t>2013</a:t>
            </a:r>
            <a:r>
              <a:rPr lang="es-ES" sz="1600" dirty="0" smtClean="0"/>
              <a:t> es de </a:t>
            </a:r>
            <a:r>
              <a:rPr lang="es-ES" sz="1600" b="1" dirty="0" smtClean="0"/>
              <a:t>39,731</a:t>
            </a:r>
            <a:r>
              <a:rPr lang="es-ES" sz="1600" dirty="0" smtClean="0"/>
              <a:t> toneladas tomando en cuenta que empezaron con la recolección en el municipio el 15 de </a:t>
            </a:r>
            <a:r>
              <a:rPr lang="es-ES" sz="1600" b="1" dirty="0" smtClean="0"/>
              <a:t>Abril</a:t>
            </a:r>
            <a:r>
              <a:rPr lang="es-ES" sz="1600" dirty="0" smtClean="0"/>
              <a:t>  con 6 unidades; para el 22 de </a:t>
            </a:r>
            <a:r>
              <a:rPr lang="es-ES" sz="1600" b="1" dirty="0" smtClean="0"/>
              <a:t>Mayo</a:t>
            </a:r>
            <a:r>
              <a:rPr lang="es-ES" sz="1600" dirty="0" smtClean="0"/>
              <a:t> se contaba con 16 unidades con dos turnos diarios.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357158" y="5286388"/>
            <a:ext cx="8358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/>
              <a:t>El tonelaje total de </a:t>
            </a:r>
            <a:r>
              <a:rPr lang="es-ES" sz="1600" b="1" dirty="0" smtClean="0"/>
              <a:t>SETASA </a:t>
            </a:r>
            <a:r>
              <a:rPr lang="es-ES" sz="1600" dirty="0" smtClean="0"/>
              <a:t>del año </a:t>
            </a:r>
            <a:r>
              <a:rPr lang="es-ES" sz="1600" b="1" dirty="0" smtClean="0"/>
              <a:t>2014</a:t>
            </a:r>
            <a:r>
              <a:rPr lang="es-ES" sz="1600" dirty="0" smtClean="0"/>
              <a:t> es de </a:t>
            </a:r>
            <a:r>
              <a:rPr lang="es-ES" sz="1600" b="1" dirty="0" smtClean="0"/>
              <a:t>64,413</a:t>
            </a:r>
            <a:r>
              <a:rPr lang="es-ES" sz="1600" dirty="0" smtClean="0"/>
              <a:t> toneladas siendo que ya se cuenta con la recolección de </a:t>
            </a:r>
            <a:r>
              <a:rPr lang="es-ES" sz="1600" b="1" dirty="0" smtClean="0"/>
              <a:t>Ejidos y Haciendas</a:t>
            </a:r>
            <a:r>
              <a:rPr lang="es-ES" sz="1600" dirty="0" smtClean="0"/>
              <a:t> en los límites del municipio que el año pasado no se les recolectaba.</a:t>
            </a:r>
          </a:p>
        </p:txBody>
      </p:sp>
      <p:graphicFrame>
        <p:nvGraphicFramePr>
          <p:cNvPr id="9" name="9 Gráfico"/>
          <p:cNvGraphicFramePr/>
          <p:nvPr/>
        </p:nvGraphicFramePr>
        <p:xfrm>
          <a:off x="0" y="1214423"/>
          <a:ext cx="8915402" cy="335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uadroTexto 1"/>
          <p:cNvSpPr txBox="1"/>
          <p:nvPr/>
        </p:nvSpPr>
        <p:spPr>
          <a:xfrm>
            <a:off x="1" y="14605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Limpia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524676" y="6290156"/>
            <a:ext cx="6143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FFC000"/>
                </a:solidFill>
              </a:rPr>
              <a:t>TONELAJE  MUNICIPIO 2013-2014</a:t>
            </a:r>
            <a:endParaRPr lang="es-ES" sz="2800" b="1" dirty="0">
              <a:solidFill>
                <a:srgbClr val="FFC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79512" y="4137732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/>
              <a:t>Las colonias que se visitan hoy en día por parte del Municipio son 7 colonias en la zona Centro con 3 frecuencias de recolección a la semana. Los mismos camiones municipales brindan apoyo con </a:t>
            </a:r>
            <a:r>
              <a:rPr lang="es-ES" sz="1400" dirty="0" err="1" smtClean="0"/>
              <a:t>descacharrizaciones</a:t>
            </a:r>
            <a:r>
              <a:rPr lang="es-ES" sz="1400" dirty="0" smtClean="0"/>
              <a:t>.</a:t>
            </a:r>
            <a:endParaRPr lang="es-ES" sz="1400" dirty="0"/>
          </a:p>
        </p:txBody>
      </p:sp>
      <p:pic>
        <p:nvPicPr>
          <p:cNvPr id="2050" name="Picture 2" descr="C:\Documents and Settings\Usuario\Escritorio\fotos jorge\fotos noviembre 2014\santoi\Foto03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81128"/>
            <a:ext cx="2214546" cy="1643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C:\Documents and Settings\Usuario\Escritorio\fotos jorge\fotos noviembre 2014\santoi\Foto04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4581128"/>
            <a:ext cx="2143140" cy="1643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C:\Documents and Settings\Usuario\Escritorio\fotos jorge\fotos noviembre 2014\santoi\Foto04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4581128"/>
            <a:ext cx="2500330" cy="1643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3" name="Picture 5" descr="C:\Documents and Settings\Usuario\Escritorio\fotos jorge\fotos noviembre 2014\santoi\Foto06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26248" y="4581128"/>
            <a:ext cx="2317752" cy="1643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10" name="6 Gráfico"/>
          <p:cNvGraphicFramePr/>
          <p:nvPr/>
        </p:nvGraphicFramePr>
        <p:xfrm>
          <a:off x="0" y="1357298"/>
          <a:ext cx="8915402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CuadroTexto 1"/>
          <p:cNvSpPr txBox="1"/>
          <p:nvPr/>
        </p:nvSpPr>
        <p:spPr>
          <a:xfrm>
            <a:off x="1" y="14605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Limpia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475656" y="6218148"/>
            <a:ext cx="5929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err="1" smtClean="0">
                <a:solidFill>
                  <a:srgbClr val="FFC000"/>
                </a:solidFill>
              </a:rPr>
              <a:t>Descacharrizaciones</a:t>
            </a:r>
            <a:r>
              <a:rPr lang="es-ES" sz="2800" b="1" dirty="0" smtClean="0">
                <a:solidFill>
                  <a:srgbClr val="FFC000"/>
                </a:solidFill>
              </a:rPr>
              <a:t> 2013-2014 </a:t>
            </a:r>
            <a:endParaRPr lang="es-ES" sz="2800" b="1" dirty="0">
              <a:solidFill>
                <a:srgbClr val="FFC000"/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2786050" y="2071678"/>
          <a:ext cx="3143272" cy="3968947"/>
        </p:xfrm>
        <a:graphic>
          <a:graphicData uri="http://schemas.openxmlformats.org/drawingml/2006/table">
            <a:tbl>
              <a:tblPr/>
              <a:tblGrid>
                <a:gridCol w="1643074"/>
                <a:gridCol w="1500198"/>
              </a:tblGrid>
              <a:tr h="1955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Colonias 2013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Colonias 2014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5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Los Valles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Valle Sur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5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Los Naranjos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Santa Lucia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22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Punta Esmeralda Norte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Villas de Oriente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5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Portal de Juarez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Terranova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5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Colinas de San Juan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Los Cometas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5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San Miguelito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Vistas del Rio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381"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Balcones de Zirandaro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Bosques de San Pedro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531"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Villas de San Jose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531"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Hda Real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531"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Valle Real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531"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America Unida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531"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Las Quintas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531"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Hda la Escondida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531"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Santa Monica 14º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531"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Burocratas de Gpe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531"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Las Lomas 2º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531"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Villa Los Arcos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531"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Paseo Santa Fe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8 Gráfico"/>
          <p:cNvGraphicFramePr/>
          <p:nvPr/>
        </p:nvGraphicFramePr>
        <p:xfrm>
          <a:off x="0" y="2357430"/>
          <a:ext cx="27860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10 Gráfico"/>
          <p:cNvGraphicFramePr/>
          <p:nvPr/>
        </p:nvGraphicFramePr>
        <p:xfrm>
          <a:off x="6143636" y="2214554"/>
          <a:ext cx="300036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1571604" y="1428736"/>
            <a:ext cx="592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Comparativo de </a:t>
            </a:r>
            <a:r>
              <a:rPr lang="es-ES" b="1" dirty="0" err="1" smtClean="0"/>
              <a:t>descacharrizaciones</a:t>
            </a:r>
            <a:r>
              <a:rPr lang="es-ES" b="1" dirty="0" smtClean="0"/>
              <a:t> 2013 vs 2014, número de colonias y tonelajes.</a:t>
            </a:r>
            <a:endParaRPr lang="es-ES" b="1" dirty="0"/>
          </a:p>
        </p:txBody>
      </p:sp>
      <p:sp>
        <p:nvSpPr>
          <p:cNvPr id="9" name="CuadroTexto 1"/>
          <p:cNvSpPr txBox="1"/>
          <p:nvPr/>
        </p:nvSpPr>
        <p:spPr>
          <a:xfrm>
            <a:off x="1" y="14605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Limpia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214422"/>
            <a:ext cx="2063348" cy="15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5776" y="1214422"/>
            <a:ext cx="2063348" cy="15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1792" y="1214422"/>
            <a:ext cx="2063348" cy="15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7808" y="1214422"/>
            <a:ext cx="2063348" cy="15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2857496"/>
            <a:ext cx="2063348" cy="15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65776" y="2857496"/>
            <a:ext cx="2063348" cy="15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51792" y="2857496"/>
            <a:ext cx="2063348" cy="15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37808" y="2857496"/>
            <a:ext cx="2063348" cy="15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2844" y="4500569"/>
            <a:ext cx="2063348" cy="15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357422" y="4500569"/>
            <a:ext cx="2063348" cy="15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43438" y="4500570"/>
            <a:ext cx="2063348" cy="15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929454" y="4500570"/>
            <a:ext cx="2063348" cy="15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CuadroTexto 5"/>
          <p:cNvSpPr txBox="1"/>
          <p:nvPr/>
        </p:nvSpPr>
        <p:spPr>
          <a:xfrm>
            <a:off x="2267744" y="798518"/>
            <a:ext cx="4239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i="1" dirty="0" smtClean="0">
                <a:solidFill>
                  <a:schemeClr val="bg1">
                    <a:lumMod val="95000"/>
                  </a:schemeClr>
                </a:solidFill>
              </a:rPr>
              <a:t>Control de Evidencia Diciembre 2014</a:t>
            </a:r>
          </a:p>
        </p:txBody>
      </p:sp>
      <p:sp>
        <p:nvSpPr>
          <p:cNvPr id="16" name="CuadroTexto 1"/>
          <p:cNvSpPr txBox="1"/>
          <p:nvPr/>
        </p:nvSpPr>
        <p:spPr>
          <a:xfrm>
            <a:off x="1" y="14605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Limpia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83568" y="214290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FFC000"/>
                </a:solidFill>
              </a:rPr>
              <a:t>BARRIDO MANUAL DICIEMBRE 2014.</a:t>
            </a:r>
            <a:endParaRPr lang="es-ES" sz="3600" b="1" dirty="0">
              <a:solidFill>
                <a:srgbClr val="FFC000"/>
              </a:solidFill>
            </a:endParaRPr>
          </a:p>
        </p:txBody>
      </p:sp>
      <p:graphicFrame>
        <p:nvGraphicFramePr>
          <p:cNvPr id="3" name="5 Gráfico"/>
          <p:cNvGraphicFramePr/>
          <p:nvPr/>
        </p:nvGraphicFramePr>
        <p:xfrm>
          <a:off x="3143240" y="1428736"/>
          <a:ext cx="6000760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5214950"/>
            <a:ext cx="2214578" cy="16430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5214950"/>
            <a:ext cx="2261387" cy="1643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5214950"/>
            <a:ext cx="2143140" cy="1643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214950"/>
            <a:ext cx="2414579" cy="1643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7 CuadroTexto"/>
          <p:cNvSpPr txBox="1"/>
          <p:nvPr/>
        </p:nvSpPr>
        <p:spPr>
          <a:xfrm>
            <a:off x="285720" y="4572008"/>
            <a:ext cx="8572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/>
              <a:t>Las acciones totales mes de Diciembre: 44. </a:t>
            </a:r>
            <a:endParaRPr lang="es-ES" sz="16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0" y="1714488"/>
            <a:ext cx="157160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s-ES" sz="1200" dirty="0" smtClean="0"/>
              <a:t>San Miguelito</a:t>
            </a:r>
          </a:p>
          <a:p>
            <a:pPr algn="ctr">
              <a:buFont typeface="Arial" pitchFamily="34" charset="0"/>
              <a:buChar char="•"/>
            </a:pPr>
            <a:r>
              <a:rPr lang="es-ES" sz="1200" dirty="0" smtClean="0"/>
              <a:t>Colinas del Sol</a:t>
            </a:r>
          </a:p>
          <a:p>
            <a:pPr algn="ctr">
              <a:buFont typeface="Arial" pitchFamily="34" charset="0"/>
              <a:buChar char="•"/>
            </a:pPr>
            <a:r>
              <a:rPr lang="es-ES" sz="1200" dirty="0" smtClean="0"/>
              <a:t>Los  Huertos</a:t>
            </a:r>
          </a:p>
          <a:p>
            <a:pPr algn="ctr">
              <a:buFont typeface="Arial" pitchFamily="34" charset="0"/>
              <a:buChar char="•"/>
            </a:pPr>
            <a:r>
              <a:rPr lang="es-ES" sz="1200" dirty="0" smtClean="0"/>
              <a:t>Valles del Virrey</a:t>
            </a:r>
          </a:p>
          <a:p>
            <a:pPr algn="ctr">
              <a:buFont typeface="Arial" pitchFamily="34" charset="0"/>
              <a:buChar char="•"/>
            </a:pPr>
            <a:r>
              <a:rPr lang="es-ES" sz="1200" dirty="0" smtClean="0"/>
              <a:t>Las Quintas</a:t>
            </a:r>
          </a:p>
          <a:p>
            <a:pPr algn="ctr">
              <a:buFont typeface="Arial" pitchFamily="34" charset="0"/>
              <a:buChar char="•"/>
            </a:pPr>
            <a:r>
              <a:rPr lang="es-ES" sz="1200" dirty="0" smtClean="0"/>
              <a:t>Zona Centro</a:t>
            </a:r>
          </a:p>
          <a:p>
            <a:pPr algn="ctr">
              <a:buFont typeface="Arial" pitchFamily="34" charset="0"/>
              <a:buChar char="•"/>
            </a:pPr>
            <a:r>
              <a:rPr lang="es-ES" sz="1200" dirty="0" smtClean="0"/>
              <a:t>Héroes del Nacozary</a:t>
            </a:r>
          </a:p>
          <a:p>
            <a:pPr algn="ctr">
              <a:buFont typeface="Arial" pitchFamily="34" charset="0"/>
              <a:buChar char="•"/>
            </a:pPr>
            <a:r>
              <a:rPr lang="es-ES" sz="1200" dirty="0" smtClean="0"/>
              <a:t>Real de San José</a:t>
            </a:r>
          </a:p>
          <a:p>
            <a:pPr algn="ctr">
              <a:buFont typeface="Arial" pitchFamily="34" charset="0"/>
              <a:buChar char="•"/>
            </a:pPr>
            <a:r>
              <a:rPr lang="es-ES" sz="1200" dirty="0" smtClean="0"/>
              <a:t>Inf. Benito Juárez</a:t>
            </a:r>
          </a:p>
          <a:p>
            <a:pPr algn="ctr">
              <a:buFont typeface="Arial" pitchFamily="34" charset="0"/>
              <a:buChar char="•"/>
            </a:pPr>
            <a:r>
              <a:rPr lang="es-ES" sz="1200" dirty="0" smtClean="0"/>
              <a:t>Los Reyes</a:t>
            </a:r>
          </a:p>
          <a:p>
            <a:pPr algn="ctr">
              <a:buFont typeface="Arial" pitchFamily="34" charset="0"/>
              <a:buChar char="•"/>
            </a:pPr>
            <a:r>
              <a:rPr lang="es-ES" sz="1200" dirty="0" smtClean="0"/>
              <a:t>Villas de San Juan</a:t>
            </a:r>
          </a:p>
          <a:p>
            <a:pPr algn="ctr">
              <a:buFont typeface="Arial" pitchFamily="34" charset="0"/>
              <a:buChar char="•"/>
            </a:pPr>
            <a:r>
              <a:rPr lang="es-ES" sz="1200" dirty="0" smtClean="0"/>
              <a:t>Villas de San José</a:t>
            </a:r>
          </a:p>
          <a:p>
            <a:pPr algn="ctr">
              <a:buFont typeface="Arial" pitchFamily="34" charset="0"/>
              <a:buChar char="•"/>
            </a:pPr>
            <a:r>
              <a:rPr lang="es-ES" sz="1200" dirty="0" smtClean="0"/>
              <a:t>Los Naranjos</a:t>
            </a:r>
          </a:p>
          <a:p>
            <a:pPr algn="ctr">
              <a:buFont typeface="Arial" pitchFamily="34" charset="0"/>
              <a:buChar char="•"/>
            </a:pPr>
            <a:r>
              <a:rPr lang="es-ES" sz="1200" dirty="0" smtClean="0"/>
              <a:t>Portal de San Roque</a:t>
            </a:r>
          </a:p>
          <a:p>
            <a:pPr algn="ctr">
              <a:buFont typeface="Arial" pitchFamily="34" charset="0"/>
              <a:buChar char="•"/>
            </a:pPr>
            <a:r>
              <a:rPr lang="es-ES" sz="1200" dirty="0" smtClean="0"/>
              <a:t>Hacienda Real</a:t>
            </a:r>
          </a:p>
          <a:p>
            <a:pPr algn="ctr"/>
            <a:endParaRPr lang="es-ES" sz="1200" dirty="0" smtClean="0"/>
          </a:p>
          <a:p>
            <a:pPr algn="ctr"/>
            <a:endParaRPr lang="es-ES" sz="1200" dirty="0" smtClean="0"/>
          </a:p>
          <a:p>
            <a:pPr algn="ctr"/>
            <a:endParaRPr lang="es-ES" sz="1200" dirty="0" smtClean="0"/>
          </a:p>
          <a:p>
            <a:pPr algn="ctr">
              <a:buFont typeface="Arial" pitchFamily="34" charset="0"/>
              <a:buChar char="•"/>
            </a:pPr>
            <a:endParaRPr lang="es-ES" sz="12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1357290" y="1714488"/>
            <a:ext cx="18573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s-ES" sz="1200" dirty="0" smtClean="0"/>
              <a:t>Monte Verde</a:t>
            </a:r>
          </a:p>
          <a:p>
            <a:pPr algn="ctr">
              <a:buFont typeface="Arial" pitchFamily="34" charset="0"/>
              <a:buChar char="•"/>
            </a:pPr>
            <a:r>
              <a:rPr lang="es-ES" sz="1200" dirty="0" smtClean="0"/>
              <a:t>Colinas de San Juan</a:t>
            </a:r>
          </a:p>
          <a:p>
            <a:pPr algn="ctr">
              <a:buFont typeface="Arial" pitchFamily="34" charset="0"/>
              <a:buChar char="•"/>
            </a:pPr>
            <a:r>
              <a:rPr lang="es-ES" sz="1200" dirty="0" smtClean="0"/>
              <a:t>La Morena</a:t>
            </a:r>
          </a:p>
          <a:p>
            <a:pPr algn="ctr">
              <a:buFont typeface="Arial" pitchFamily="34" charset="0"/>
              <a:buChar char="•"/>
            </a:pPr>
            <a:r>
              <a:rPr lang="es-ES" sz="1200" dirty="0" smtClean="0"/>
              <a:t>Arcadia</a:t>
            </a:r>
          </a:p>
          <a:p>
            <a:pPr algn="ctr">
              <a:buFont typeface="Arial" pitchFamily="34" charset="0"/>
              <a:buChar char="•"/>
            </a:pPr>
            <a:r>
              <a:rPr lang="es-ES" sz="1200" dirty="0" smtClean="0"/>
              <a:t>Santa Mónica 9º</a:t>
            </a:r>
          </a:p>
          <a:p>
            <a:pPr algn="ctr">
              <a:buFont typeface="Arial" pitchFamily="34" charset="0"/>
              <a:buChar char="•"/>
            </a:pPr>
            <a:r>
              <a:rPr lang="es-ES" sz="1200" dirty="0" smtClean="0"/>
              <a:t>Los rehiletes</a:t>
            </a:r>
          </a:p>
          <a:p>
            <a:pPr algn="ctr">
              <a:buFont typeface="Arial" pitchFamily="34" charset="0"/>
              <a:buChar char="•"/>
            </a:pPr>
            <a:r>
              <a:rPr lang="es-ES" sz="1200" dirty="0" smtClean="0"/>
              <a:t>Valle Real</a:t>
            </a:r>
          </a:p>
          <a:p>
            <a:pPr algn="ctr">
              <a:buFont typeface="Arial" pitchFamily="34" charset="0"/>
              <a:buChar char="•"/>
            </a:pPr>
            <a:r>
              <a:rPr lang="es-ES" sz="1200" dirty="0" smtClean="0"/>
              <a:t>Ex Hda el Rosario</a:t>
            </a:r>
          </a:p>
          <a:p>
            <a:pPr algn="ctr">
              <a:buFont typeface="Arial" pitchFamily="34" charset="0"/>
              <a:buChar char="•"/>
            </a:pPr>
            <a:r>
              <a:rPr lang="es-ES" sz="1200" dirty="0" smtClean="0"/>
              <a:t>Valle Sur</a:t>
            </a:r>
          </a:p>
          <a:p>
            <a:pPr algn="ctr">
              <a:buFont typeface="Arial" pitchFamily="34" charset="0"/>
              <a:buChar char="•"/>
            </a:pPr>
            <a:r>
              <a:rPr lang="es-ES" sz="1200" dirty="0" smtClean="0"/>
              <a:t>Los Cometas</a:t>
            </a:r>
          </a:p>
          <a:p>
            <a:pPr algn="ctr">
              <a:buFont typeface="Arial" pitchFamily="34" charset="0"/>
              <a:buChar char="•"/>
            </a:pPr>
            <a:r>
              <a:rPr lang="es-ES" sz="1200" dirty="0" smtClean="0"/>
              <a:t>Pedregal de Santa Mónica</a:t>
            </a:r>
          </a:p>
          <a:p>
            <a:pPr algn="ctr">
              <a:buFont typeface="Arial" pitchFamily="34" charset="0"/>
              <a:buChar char="•"/>
            </a:pPr>
            <a:r>
              <a:rPr lang="es-ES" sz="1200" dirty="0" smtClean="0"/>
              <a:t>Quintas las Sabinas</a:t>
            </a:r>
          </a:p>
          <a:p>
            <a:pPr algn="ctr">
              <a:buFont typeface="Arial" pitchFamily="34" charset="0"/>
              <a:buChar char="•"/>
            </a:pPr>
            <a:r>
              <a:rPr lang="es-ES" sz="1200" dirty="0" smtClean="0"/>
              <a:t>El Sabinal</a:t>
            </a:r>
          </a:p>
          <a:p>
            <a:pPr algn="ctr">
              <a:buFont typeface="Arial" pitchFamily="34" charset="0"/>
              <a:buChar char="•"/>
            </a:pPr>
            <a:r>
              <a:rPr lang="es-ES" sz="1200" dirty="0" smtClean="0"/>
              <a:t>Villas de Oriente</a:t>
            </a:r>
          </a:p>
          <a:p>
            <a:pPr algn="ctr">
              <a:buFont typeface="Arial" pitchFamily="34" charset="0"/>
              <a:buChar char="•"/>
            </a:pPr>
            <a:r>
              <a:rPr lang="es-ES" sz="1200" dirty="0" smtClean="0"/>
              <a:t>Santa Lucía</a:t>
            </a:r>
          </a:p>
          <a:p>
            <a:pPr algn="ctr">
              <a:buFont typeface="Arial" pitchFamily="34" charset="0"/>
              <a:buChar char="•"/>
            </a:pPr>
            <a:endParaRPr lang="es-ES" sz="12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357158" y="1285860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Acciones en colonias.</a:t>
            </a: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547664" y="6237312"/>
            <a:ext cx="5929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FFC000"/>
                </a:solidFill>
              </a:rPr>
              <a:t>ABASTECIMIENTO DE AGUA 2014</a:t>
            </a:r>
            <a:endParaRPr lang="es-ES" sz="2800" b="1" dirty="0">
              <a:solidFill>
                <a:srgbClr val="FFC0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57158" y="1285860"/>
            <a:ext cx="7786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/>
              <a:t>La Dirección de Limpia con el abastecimiento de agua hoy en día, le brinda el servicio a 647 viviendas con 2,921 habitantes en 18 colonias aproximadamente, con 5 pipas con una efectividad del 100 % </a:t>
            </a:r>
            <a:r>
              <a:rPr lang="es-ES" sz="1400" b="1" dirty="0"/>
              <a:t>.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569894" y="1844824"/>
            <a:ext cx="62424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/>
              <a:t>Los litros de agua suministrados en el año 2014: 44,883,000 lts.</a:t>
            </a:r>
            <a:endParaRPr lang="es-ES" sz="1600" b="1" dirty="0"/>
          </a:p>
        </p:txBody>
      </p:sp>
      <p:pic>
        <p:nvPicPr>
          <p:cNvPr id="1029" name="Picture 5" descr="C:\Documents and Settings\Usuario\Escritorio\vecto bac\IMG_08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4797152"/>
            <a:ext cx="2190765" cy="1571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0" name="3 Gráfico"/>
          <p:cNvGraphicFramePr/>
          <p:nvPr/>
        </p:nvGraphicFramePr>
        <p:xfrm>
          <a:off x="0" y="2132856"/>
          <a:ext cx="8964487" cy="2689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Picture 2" descr="C:\Documents and Settings\Usuario\Escritorio\pipa 15 oct\IMG_13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797152"/>
            <a:ext cx="2428859" cy="1571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3" descr="C:\Documents and Settings\Usuario\Escritorio\pipa 15 oct\IMG_138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92" y="4797152"/>
            <a:ext cx="2357454" cy="1571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4" descr="C:\Documents and Settings\Usuario\Escritorio\vecto bac\2014-08-05 14.04.2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46" y="4797152"/>
            <a:ext cx="2214578" cy="1571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5" descr="C:\Documents and Settings\Usuario\Escritorio\vecto bac\IMG_08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3235" y="4725144"/>
            <a:ext cx="2190765" cy="1571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2" descr="C:\Documents and Settings\Usuario\Escritorio\pipa 15 oct\IMG_13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781" y="4725144"/>
            <a:ext cx="2428859" cy="1571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3" descr="C:\Documents and Settings\Usuario\Escritorio\pipa 15 oct\IMG_138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52673" y="4725144"/>
            <a:ext cx="2357454" cy="1571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4" descr="C:\Documents and Settings\Usuario\Escritorio\vecto bac\2014-08-05 14.04.2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10127" y="4725144"/>
            <a:ext cx="2214578" cy="1571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CuadroTexto 1"/>
          <p:cNvSpPr txBox="1"/>
          <p:nvPr/>
        </p:nvSpPr>
        <p:spPr>
          <a:xfrm>
            <a:off x="1" y="14605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Limpia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17 Gráfico"/>
          <p:cNvGraphicFramePr/>
          <p:nvPr/>
        </p:nvGraphicFramePr>
        <p:xfrm>
          <a:off x="0" y="1340768"/>
          <a:ext cx="6192688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6" name="Picture 2" descr="E:\Fotos Noviembre\NOVIEMBRE\1 NOV FOREST. EX HDA. ROSARIO - DIAMANTE\Imagen 4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018" y="4968554"/>
            <a:ext cx="1403646" cy="112474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27" name="Picture 3" descr="E:\Fotos Noviembre\NOVIEMBRE\3 nov america unida\0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3" y="4941168"/>
            <a:ext cx="1440159" cy="11521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28" name="Picture 4" descr="E:\Fotos Noviembre\NOVIEMBRE\5 nov gardenias (terminado)\1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4941168"/>
            <a:ext cx="1440160" cy="11521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29" name="Picture 5" descr="E:\Fotos Noviembre\NOVIEMBRE\5 nov portal de san roque\17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4941168"/>
            <a:ext cx="1440161" cy="11521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30" name="Picture 6" descr="E:\Fotos Noviembre\NOVIEMBRE\5 nov portal de vaquerias\14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6176" y="4941168"/>
            <a:ext cx="1440160" cy="11521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31" name="Picture 7" descr="E:\Fotos Noviembre\NOVIEMBRE\5 nov Valle de Vaquerias\13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68344" y="4941168"/>
            <a:ext cx="1440160" cy="11521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32" name="Picture 8" descr="E:\Fotos Noviembre\NOVIEMBRE\5 nov. fracc. valle real (canal)\08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72200" y="1340768"/>
            <a:ext cx="2736304" cy="17281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33" name="Picture 9" descr="E:\Fotos Noviembre\NOVIEMBRE\7 nov ex hda. rosario\002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72200" y="3140968"/>
            <a:ext cx="2736304" cy="17281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11" name="CuadroTexto 1"/>
          <p:cNvSpPr txBox="1"/>
          <p:nvPr/>
        </p:nvSpPr>
        <p:spPr>
          <a:xfrm>
            <a:off x="1" y="14605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Parques, Ornato y Forestación.</a:t>
            </a:r>
          </a:p>
        </p:txBody>
      </p:sp>
      <p:sp>
        <p:nvSpPr>
          <p:cNvPr id="12" name="CuadroTexto 5"/>
          <p:cNvSpPr txBox="1"/>
          <p:nvPr/>
        </p:nvSpPr>
        <p:spPr>
          <a:xfrm>
            <a:off x="2701636" y="798518"/>
            <a:ext cx="4239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i="1" dirty="0" smtClean="0">
                <a:solidFill>
                  <a:schemeClr val="bg1">
                    <a:lumMod val="95000"/>
                  </a:schemeClr>
                </a:solidFill>
              </a:rPr>
              <a:t>Control de Deshierbe Anual 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0" y="630932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i="1" dirty="0" smtClean="0">
                <a:solidFill>
                  <a:schemeClr val="bg1"/>
                </a:solidFill>
              </a:rPr>
              <a:t>En el mes de Diciembre sobrepasamos el 1,000,000 de mts2 deshierbados, cifra record.</a:t>
            </a:r>
            <a:endParaRPr lang="es-MX" sz="2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45864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" y="14605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Informe Mensual, Diciembre 2014</a:t>
            </a:r>
          </a:p>
        </p:txBody>
      </p:sp>
      <p:sp>
        <p:nvSpPr>
          <p:cNvPr id="3" name="CuadroTexto 5"/>
          <p:cNvSpPr txBox="1"/>
          <p:nvPr/>
        </p:nvSpPr>
        <p:spPr>
          <a:xfrm>
            <a:off x="2701636" y="798518"/>
            <a:ext cx="4239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i="1" dirty="0" smtClean="0">
                <a:solidFill>
                  <a:schemeClr val="bg1">
                    <a:lumMod val="95000"/>
                  </a:schemeClr>
                </a:solidFill>
              </a:rPr>
              <a:t>Control de Deshierbe Diciembre 2014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907704" y="2276872"/>
          <a:ext cx="532859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8323"/>
                <a:gridCol w="1554072"/>
                <a:gridCol w="177619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chemeClr val="tx1"/>
                          </a:solidFill>
                        </a:rPr>
                        <a:t>Ave. Principales (Mts2)</a:t>
                      </a:r>
                      <a:endParaRPr lang="es-MX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chemeClr val="tx1"/>
                          </a:solidFill>
                        </a:rPr>
                        <a:t>Colonias (Mts2)</a:t>
                      </a:r>
                      <a:endParaRPr lang="es-MX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es-MX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742,226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438,695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1,180,921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-36512" y="1268760"/>
            <a:ext cx="341987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i="1" dirty="0" smtClean="0"/>
              <a:t>Colonias Atendidas</a:t>
            </a:r>
          </a:p>
          <a:p>
            <a:endParaRPr lang="es-MX" sz="1400" b="1" i="1" dirty="0" smtClean="0"/>
          </a:p>
          <a:p>
            <a:pPr>
              <a:buFont typeface="Wingdings" pitchFamily="2" charset="2"/>
              <a:buChar char="ü"/>
            </a:pPr>
            <a:r>
              <a:rPr lang="es-MX" sz="1400" i="1" dirty="0" smtClean="0"/>
              <a:t>Hacienda Real</a:t>
            </a:r>
          </a:p>
          <a:p>
            <a:pPr>
              <a:buFont typeface="Wingdings" pitchFamily="2" charset="2"/>
              <a:buChar char="ü"/>
            </a:pPr>
            <a:r>
              <a:rPr lang="es-MX" sz="1400" i="1" dirty="0" smtClean="0"/>
              <a:t>Paseo Santa Fe</a:t>
            </a:r>
          </a:p>
          <a:p>
            <a:pPr>
              <a:buFont typeface="Wingdings" pitchFamily="2" charset="2"/>
              <a:buChar char="ü"/>
            </a:pPr>
            <a:r>
              <a:rPr lang="es-MX" sz="1400" i="1" dirty="0" smtClean="0"/>
              <a:t>Héctor Caballero</a:t>
            </a:r>
          </a:p>
          <a:p>
            <a:pPr>
              <a:buFont typeface="Wingdings" pitchFamily="2" charset="2"/>
              <a:buChar char="ü"/>
            </a:pPr>
            <a:r>
              <a:rPr lang="es-MX" sz="1400" i="1" dirty="0" smtClean="0"/>
              <a:t>Héroe de Nacozari</a:t>
            </a:r>
          </a:p>
          <a:p>
            <a:pPr>
              <a:buFont typeface="Wingdings" pitchFamily="2" charset="2"/>
              <a:buChar char="ü"/>
            </a:pPr>
            <a:r>
              <a:rPr lang="es-MX" sz="1400" i="1" dirty="0" smtClean="0"/>
              <a:t>Real de San José</a:t>
            </a:r>
          </a:p>
          <a:p>
            <a:pPr>
              <a:buFont typeface="Wingdings" pitchFamily="2" charset="2"/>
              <a:buChar char="ü"/>
            </a:pPr>
            <a:r>
              <a:rPr lang="es-MX" sz="1400" i="1" dirty="0" smtClean="0"/>
              <a:t>Los Huertos</a:t>
            </a:r>
          </a:p>
          <a:p>
            <a:pPr>
              <a:buFont typeface="Wingdings" pitchFamily="2" charset="2"/>
              <a:buChar char="ü"/>
            </a:pPr>
            <a:r>
              <a:rPr lang="es-MX" sz="1400" i="1" dirty="0" smtClean="0"/>
              <a:t>Valle Sur</a:t>
            </a:r>
          </a:p>
          <a:p>
            <a:pPr>
              <a:buFont typeface="Wingdings" pitchFamily="2" charset="2"/>
              <a:buChar char="ü"/>
            </a:pPr>
            <a:r>
              <a:rPr lang="es-MX" sz="1400" i="1" dirty="0" smtClean="0"/>
              <a:t>Villa Los Arcos</a:t>
            </a:r>
          </a:p>
          <a:p>
            <a:pPr>
              <a:buFont typeface="Wingdings" pitchFamily="2" charset="2"/>
              <a:buChar char="ü"/>
            </a:pPr>
            <a:r>
              <a:rPr lang="es-MX" sz="1400" i="1" dirty="0" smtClean="0"/>
              <a:t>Rehiletes</a:t>
            </a:r>
          </a:p>
          <a:p>
            <a:pPr>
              <a:buFont typeface="Wingdings" pitchFamily="2" charset="2"/>
              <a:buChar char="ü"/>
            </a:pPr>
            <a:r>
              <a:rPr lang="es-MX" sz="1400" i="1" dirty="0" smtClean="0"/>
              <a:t>Residencial </a:t>
            </a:r>
            <a:r>
              <a:rPr lang="es-MX" sz="1400" i="1" dirty="0" err="1" smtClean="0"/>
              <a:t>Zirándaro</a:t>
            </a:r>
            <a:endParaRPr lang="es-MX" sz="1400" i="1" dirty="0" smtClean="0"/>
          </a:p>
          <a:p>
            <a:pPr>
              <a:buFont typeface="Wingdings" pitchFamily="2" charset="2"/>
              <a:buChar char="ü"/>
            </a:pPr>
            <a:r>
              <a:rPr lang="es-MX" sz="1400" i="1" dirty="0" smtClean="0"/>
              <a:t>La Escondida</a:t>
            </a:r>
          </a:p>
          <a:p>
            <a:pPr>
              <a:buFont typeface="Wingdings" pitchFamily="2" charset="2"/>
              <a:buChar char="ü"/>
            </a:pPr>
            <a:r>
              <a:rPr lang="es-MX" sz="1400" i="1" dirty="0" smtClean="0"/>
              <a:t>Praderas de San Juan</a:t>
            </a:r>
          </a:p>
          <a:p>
            <a:pPr>
              <a:buFont typeface="Wingdings" pitchFamily="2" charset="2"/>
              <a:buChar char="ü"/>
            </a:pPr>
            <a:r>
              <a:rPr lang="es-MX" sz="1400" i="1" dirty="0" smtClean="0"/>
              <a:t>Vistas del Río</a:t>
            </a:r>
          </a:p>
          <a:p>
            <a:pPr>
              <a:buFont typeface="Wingdings" pitchFamily="2" charset="2"/>
              <a:buChar char="ü"/>
            </a:pPr>
            <a:r>
              <a:rPr lang="es-MX" sz="1400" i="1" dirty="0" smtClean="0"/>
              <a:t>Villas de Oriente</a:t>
            </a:r>
          </a:p>
          <a:p>
            <a:pPr>
              <a:buFont typeface="Wingdings" pitchFamily="2" charset="2"/>
              <a:buChar char="ü"/>
            </a:pPr>
            <a:r>
              <a:rPr lang="es-MX" sz="1400" i="1" dirty="0" smtClean="0"/>
              <a:t>Urbivilla</a:t>
            </a:r>
          </a:p>
          <a:p>
            <a:pPr>
              <a:buFont typeface="Wingdings" pitchFamily="2" charset="2"/>
              <a:buChar char="ü"/>
            </a:pPr>
            <a:r>
              <a:rPr lang="es-MX" sz="1400" i="1" dirty="0" smtClean="0"/>
              <a:t>Arcadia</a:t>
            </a:r>
          </a:p>
          <a:p>
            <a:pPr>
              <a:buFont typeface="Wingdings" pitchFamily="2" charset="2"/>
              <a:buChar char="ü"/>
            </a:pPr>
            <a:r>
              <a:rPr lang="es-MX" sz="1400" i="1" dirty="0" smtClean="0"/>
              <a:t>Santa Mónica 10mo Sector</a:t>
            </a:r>
          </a:p>
          <a:p>
            <a:pPr>
              <a:buFont typeface="Wingdings" pitchFamily="2" charset="2"/>
              <a:buChar char="ü"/>
            </a:pPr>
            <a:r>
              <a:rPr lang="es-MX" sz="1400" i="1" dirty="0" smtClean="0"/>
              <a:t>Paseo del Prado</a:t>
            </a:r>
          </a:p>
          <a:p>
            <a:pPr>
              <a:buFont typeface="Wingdings" pitchFamily="2" charset="2"/>
              <a:buChar char="ü"/>
            </a:pPr>
            <a:r>
              <a:rPr lang="es-MX" sz="1400" i="1" dirty="0" smtClean="0"/>
              <a:t>Portal de San Roque</a:t>
            </a:r>
            <a:endParaRPr lang="es-MX" sz="1400" i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7236296" y="1340768"/>
            <a:ext cx="23032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i="1" dirty="0" smtClean="0"/>
              <a:t>Avenidas Atendidas</a:t>
            </a:r>
          </a:p>
          <a:p>
            <a:pPr>
              <a:buFont typeface="Wingdings" pitchFamily="2" charset="2"/>
              <a:buChar char="ü"/>
            </a:pPr>
            <a:endParaRPr lang="es-MX" sz="1400" i="1" dirty="0" smtClean="0"/>
          </a:p>
          <a:p>
            <a:pPr>
              <a:buFont typeface="Wingdings" pitchFamily="2" charset="2"/>
              <a:buChar char="ü"/>
            </a:pPr>
            <a:r>
              <a:rPr lang="es-MX" sz="1400" i="1" dirty="0" smtClean="0"/>
              <a:t>Ave. Acueducto</a:t>
            </a:r>
          </a:p>
          <a:p>
            <a:pPr>
              <a:buFont typeface="Wingdings" pitchFamily="2" charset="2"/>
              <a:buChar char="ü"/>
            </a:pPr>
            <a:r>
              <a:rPr lang="es-MX" sz="1400" i="1" dirty="0" smtClean="0"/>
              <a:t>Ave. Eloy Cavazos</a:t>
            </a:r>
          </a:p>
          <a:p>
            <a:pPr>
              <a:buFont typeface="Wingdings" pitchFamily="2" charset="2"/>
              <a:buChar char="ü"/>
            </a:pPr>
            <a:r>
              <a:rPr lang="es-MX" sz="1400" i="1" dirty="0" smtClean="0"/>
              <a:t>Ave. Teófilo Salinas</a:t>
            </a:r>
          </a:p>
          <a:p>
            <a:pPr>
              <a:buFont typeface="Wingdings" pitchFamily="2" charset="2"/>
              <a:buChar char="ü"/>
            </a:pPr>
            <a:r>
              <a:rPr lang="es-MX" sz="1400" i="1" dirty="0" err="1" smtClean="0"/>
              <a:t>Carr</a:t>
            </a:r>
            <a:r>
              <a:rPr lang="es-MX" sz="1400" i="1" dirty="0" smtClean="0"/>
              <a:t>. Juárez Apodaca</a:t>
            </a:r>
          </a:p>
          <a:p>
            <a:pPr>
              <a:buFont typeface="Wingdings" pitchFamily="2" charset="2"/>
              <a:buChar char="ü"/>
            </a:pPr>
            <a:r>
              <a:rPr lang="es-MX" sz="1400" i="1" dirty="0" err="1" smtClean="0"/>
              <a:t>Carr</a:t>
            </a:r>
            <a:r>
              <a:rPr lang="es-MX" sz="1400" i="1" dirty="0" smtClean="0"/>
              <a:t>. San Roque</a:t>
            </a:r>
          </a:p>
          <a:p>
            <a:pPr>
              <a:buFont typeface="Wingdings" pitchFamily="2" charset="2"/>
              <a:buChar char="ü"/>
            </a:pPr>
            <a:r>
              <a:rPr lang="es-MX" sz="1400" i="1" dirty="0" err="1" smtClean="0"/>
              <a:t>Carr</a:t>
            </a:r>
            <a:r>
              <a:rPr lang="es-MX" sz="1400" i="1" dirty="0" smtClean="0"/>
              <a:t>. San Mateo</a:t>
            </a:r>
          </a:p>
          <a:p>
            <a:pPr>
              <a:buFont typeface="Wingdings" pitchFamily="2" charset="2"/>
              <a:buChar char="ü"/>
            </a:pPr>
            <a:r>
              <a:rPr lang="es-MX" sz="1400" i="1" dirty="0" err="1" smtClean="0"/>
              <a:t>Carr</a:t>
            </a:r>
            <a:r>
              <a:rPr lang="es-MX" sz="1400" i="1" dirty="0" smtClean="0"/>
              <a:t>. Juárez Guadalupe</a:t>
            </a:r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2051720" y="1412776"/>
          <a:ext cx="499221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054"/>
                <a:gridCol w="1248054"/>
                <a:gridCol w="1248054"/>
                <a:gridCol w="124805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Plazas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Camellones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Áreas Verdes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Laterales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117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1763688" y="3140968"/>
          <a:ext cx="5544616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6154"/>
                <a:gridCol w="1386154"/>
                <a:gridCol w="1386154"/>
                <a:gridCol w="138615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>
                          <a:solidFill>
                            <a:schemeClr val="tx1"/>
                          </a:solidFill>
                        </a:rPr>
                        <a:t>Áreas Atendidas</a:t>
                      </a:r>
                      <a:r>
                        <a:rPr lang="es-MX" sz="1200" b="1" baseline="0" dirty="0" smtClean="0">
                          <a:solidFill>
                            <a:schemeClr val="tx1"/>
                          </a:solidFill>
                        </a:rPr>
                        <a:t>  (Septiembre 2014)</a:t>
                      </a:r>
                      <a:endParaRPr lang="es-MX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>
                          <a:solidFill>
                            <a:schemeClr val="tx1"/>
                          </a:solidFill>
                        </a:rPr>
                        <a:t>Áreas Atendidas  (Octubre 2014)</a:t>
                      </a:r>
                      <a:endParaRPr lang="es-MX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>
                          <a:solidFill>
                            <a:schemeClr val="tx1"/>
                          </a:solidFill>
                        </a:rPr>
                        <a:t>Áreas Atendidas (Noviembre</a:t>
                      </a:r>
                      <a:r>
                        <a:rPr lang="es-MX" sz="1200" b="1" baseline="0" dirty="0" smtClean="0">
                          <a:solidFill>
                            <a:schemeClr val="tx1"/>
                          </a:solidFill>
                        </a:rPr>
                        <a:t> 2014)</a:t>
                      </a:r>
                      <a:endParaRPr lang="es-MX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>
                          <a:solidFill>
                            <a:schemeClr val="tx1"/>
                          </a:solidFill>
                        </a:rPr>
                        <a:t>Áreas</a:t>
                      </a:r>
                      <a:r>
                        <a:rPr lang="es-MX" sz="1200" b="1" baseline="0" dirty="0" smtClean="0">
                          <a:solidFill>
                            <a:schemeClr val="tx1"/>
                          </a:solidFill>
                        </a:rPr>
                        <a:t> Atendidas</a:t>
                      </a:r>
                    </a:p>
                    <a:p>
                      <a:pPr algn="ctr"/>
                      <a:r>
                        <a:rPr lang="es-MX" sz="1200" b="1" baseline="0" dirty="0" smtClean="0">
                          <a:solidFill>
                            <a:schemeClr val="tx1"/>
                          </a:solidFill>
                        </a:rPr>
                        <a:t>(Diciembre 2014)</a:t>
                      </a:r>
                      <a:endParaRPr lang="es-MX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 smtClean="0">
                          <a:solidFill>
                            <a:schemeClr val="tx1"/>
                          </a:solidFill>
                        </a:rPr>
                        <a:t>81</a:t>
                      </a:r>
                      <a:endParaRPr lang="es-MX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 smtClean="0">
                          <a:solidFill>
                            <a:schemeClr val="tx1"/>
                          </a:solidFill>
                        </a:rPr>
                        <a:t>121</a:t>
                      </a:r>
                      <a:endParaRPr lang="es-MX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 smtClean="0">
                          <a:solidFill>
                            <a:schemeClr val="tx1"/>
                          </a:solidFill>
                        </a:rPr>
                        <a:t>305</a:t>
                      </a:r>
                      <a:endParaRPr lang="es-MX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 smtClean="0">
                          <a:solidFill>
                            <a:schemeClr val="tx1"/>
                          </a:solidFill>
                        </a:rPr>
                        <a:t>216</a:t>
                      </a:r>
                      <a:endParaRPr lang="es-MX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41974791"/>
              </p:ext>
            </p:extLst>
          </p:nvPr>
        </p:nvGraphicFramePr>
        <p:xfrm>
          <a:off x="1907704" y="4077072"/>
          <a:ext cx="5616624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156"/>
                <a:gridCol w="1404156"/>
                <a:gridCol w="1404156"/>
                <a:gridCol w="14041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>
                          <a:solidFill>
                            <a:schemeClr val="tx1"/>
                          </a:solidFill>
                        </a:rPr>
                        <a:t>Hectáreas deshierbadas</a:t>
                      </a:r>
                      <a:r>
                        <a:rPr lang="es-MX" sz="1200" b="1" baseline="0" dirty="0" smtClean="0">
                          <a:solidFill>
                            <a:schemeClr val="tx1"/>
                          </a:solidFill>
                        </a:rPr>
                        <a:t>  (Septiembre 2014)</a:t>
                      </a:r>
                      <a:endParaRPr lang="es-MX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 smtClean="0">
                          <a:solidFill>
                            <a:schemeClr val="tx1"/>
                          </a:solidFill>
                        </a:rPr>
                        <a:t>Hectáreas deshierbadas</a:t>
                      </a:r>
                      <a:r>
                        <a:rPr lang="es-MX" sz="1200" b="1" baseline="0" dirty="0" smtClean="0">
                          <a:solidFill>
                            <a:schemeClr val="tx1"/>
                          </a:solidFill>
                        </a:rPr>
                        <a:t>  (Octubre 2014)</a:t>
                      </a:r>
                      <a:endParaRPr lang="es-MX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 smtClean="0">
                          <a:solidFill>
                            <a:schemeClr val="tx1"/>
                          </a:solidFill>
                        </a:rPr>
                        <a:t>Hectáreas deshierbadas</a:t>
                      </a:r>
                      <a:r>
                        <a:rPr lang="es-MX" sz="1200" b="1" baseline="0" dirty="0" smtClean="0">
                          <a:solidFill>
                            <a:schemeClr val="tx1"/>
                          </a:solidFill>
                        </a:rPr>
                        <a:t>  (Noviembre 2014)</a:t>
                      </a:r>
                      <a:endParaRPr lang="es-MX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 smtClean="0">
                          <a:solidFill>
                            <a:schemeClr val="tx1"/>
                          </a:solidFill>
                        </a:rPr>
                        <a:t>Hectáreas deshierbadas</a:t>
                      </a:r>
                      <a:r>
                        <a:rPr lang="es-MX" sz="1200" b="1" baseline="0" dirty="0" smtClean="0">
                          <a:solidFill>
                            <a:schemeClr val="tx1"/>
                          </a:solidFill>
                        </a:rPr>
                        <a:t>  (Diciembre 2014)</a:t>
                      </a:r>
                      <a:endParaRPr lang="es-MX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es-MX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es-MX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 smtClean="0">
                          <a:solidFill>
                            <a:schemeClr val="tx1"/>
                          </a:solidFill>
                        </a:rPr>
                        <a:t>102</a:t>
                      </a:r>
                      <a:endParaRPr lang="es-MX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 smtClean="0">
                          <a:solidFill>
                            <a:schemeClr val="tx1"/>
                          </a:solidFill>
                        </a:rPr>
                        <a:t>118</a:t>
                      </a:r>
                      <a:endParaRPr lang="es-MX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11 Tabla"/>
          <p:cNvGraphicFramePr>
            <a:graphicFrameLocks noGrp="1"/>
          </p:cNvGraphicFramePr>
          <p:nvPr/>
        </p:nvGraphicFramePr>
        <p:xfrm>
          <a:off x="2339752" y="5229200"/>
          <a:ext cx="252028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446"/>
                <a:gridCol w="879460"/>
                <a:gridCol w="527687"/>
                <a:gridCol w="527687"/>
              </a:tblGrid>
              <a:tr h="264029">
                <a:tc gridSpan="4">
                  <a:txBody>
                    <a:bodyPr/>
                    <a:lstStyle/>
                    <a:p>
                      <a:pPr algn="ctr"/>
                      <a:r>
                        <a:rPr lang="es-MX" sz="1200" smtClean="0">
                          <a:solidFill>
                            <a:schemeClr val="tx1"/>
                          </a:solidFill>
                        </a:rPr>
                        <a:t>Forestación</a:t>
                      </a:r>
                      <a:endParaRPr lang="es-MX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64029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solidFill>
                            <a:schemeClr val="tx1"/>
                          </a:solidFill>
                        </a:rPr>
                        <a:t>Sept.</a:t>
                      </a:r>
                      <a:endParaRPr lang="es-MX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solidFill>
                            <a:schemeClr val="tx1"/>
                          </a:solidFill>
                        </a:rPr>
                        <a:t>Oct.</a:t>
                      </a:r>
                      <a:endParaRPr lang="es-MX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solidFill>
                            <a:schemeClr val="tx1"/>
                          </a:solidFill>
                        </a:rPr>
                        <a:t>Nov.</a:t>
                      </a:r>
                      <a:endParaRPr lang="es-MX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solidFill>
                            <a:schemeClr val="tx1"/>
                          </a:solidFill>
                        </a:rPr>
                        <a:t>Dic.</a:t>
                      </a:r>
                      <a:endParaRPr lang="es-MX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64029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solidFill>
                            <a:schemeClr val="tx1"/>
                          </a:solidFill>
                        </a:rPr>
                        <a:t>73</a:t>
                      </a:r>
                      <a:endParaRPr lang="es-MX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es-MX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solidFill>
                            <a:schemeClr val="tx1"/>
                          </a:solidFill>
                        </a:rPr>
                        <a:t>62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12 Tabla"/>
          <p:cNvGraphicFramePr>
            <a:graphicFrameLocks noGrp="1"/>
          </p:cNvGraphicFramePr>
          <p:nvPr/>
        </p:nvGraphicFramePr>
        <p:xfrm>
          <a:off x="5076057" y="5229200"/>
          <a:ext cx="2088231" cy="8219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4316"/>
                <a:gridCol w="863915"/>
              </a:tblGrid>
              <a:tr h="26483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 dirty="0" smtClean="0">
                          <a:solidFill>
                            <a:schemeClr val="tx1"/>
                          </a:solidFill>
                        </a:rPr>
                        <a:t>Forestación acumulada</a:t>
                      </a:r>
                      <a:endParaRPr lang="es-MX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6483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u="none" strike="noStrike" dirty="0"/>
                        <a:t>2013-2014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u="none" strike="noStrike" dirty="0" smtClean="0"/>
                        <a:t>5095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328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u="none" strike="noStrike" dirty="0"/>
                        <a:t>Meta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u="none" strike="noStrike" dirty="0"/>
                        <a:t>9000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1245864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849</Words>
  <Application>Microsoft Office PowerPoint</Application>
  <PresentationFormat>Presentación en pantalla (4:3)</PresentationFormat>
  <Paragraphs>227</Paragraphs>
  <Slides>14</Slides>
  <Notes>7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6" baseType="lpstr">
      <vt:lpstr>Tema de Office</vt:lpstr>
      <vt:lpstr>Hoja de cálculo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García</dc:creator>
  <cp:lastModifiedBy>luis michel</cp:lastModifiedBy>
  <cp:revision>15</cp:revision>
  <dcterms:created xsi:type="dcterms:W3CDTF">2015-01-30T13:52:03Z</dcterms:created>
  <dcterms:modified xsi:type="dcterms:W3CDTF">2015-01-30T16:11:55Z</dcterms:modified>
</cp:coreProperties>
</file>